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5"/>
  </p:notesMasterIdLst>
  <p:sldIdLst>
    <p:sldId id="270" r:id="rId2"/>
    <p:sldId id="271" r:id="rId3"/>
    <p:sldId id="257" r:id="rId4"/>
    <p:sldId id="258" r:id="rId5"/>
    <p:sldId id="259" r:id="rId6"/>
    <p:sldId id="272" r:id="rId7"/>
    <p:sldId id="273" r:id="rId8"/>
    <p:sldId id="260" r:id="rId9"/>
    <p:sldId id="263" r:id="rId10"/>
    <p:sldId id="264" r:id="rId11"/>
    <p:sldId id="265" r:id="rId12"/>
    <p:sldId id="267" r:id="rId13"/>
    <p:sldId id="274" r:id="rId14"/>
  </p:sldIdLst>
  <p:sldSz cx="12192000" cy="6858000"/>
  <p:notesSz cx="6858000" cy="91440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guide id="3" pos="4815" userDrawn="1">
          <p15:clr>
            <a:srgbClr val="A4A3A4"/>
          </p15:clr>
        </p15:guide>
        <p15:guide id="4" pos="7673" userDrawn="1">
          <p15:clr>
            <a:srgbClr val="A4A3A4"/>
          </p15:clr>
        </p15:guide>
        <p15:guide id="5" pos="7446" userDrawn="1">
          <p15:clr>
            <a:srgbClr val="A4A3A4"/>
          </p15:clr>
        </p15:guide>
        <p15:guide id="6" pos="869" userDrawn="1">
          <p15:clr>
            <a:srgbClr val="A4A3A4"/>
          </p15:clr>
        </p15:guide>
        <p15:guide id="7" pos="529" userDrawn="1">
          <p15:clr>
            <a:srgbClr val="A4A3A4"/>
          </p15:clr>
        </p15:guide>
        <p15:guide id="8" orient="horz" pos="436" userDrawn="1">
          <p15:clr>
            <a:srgbClr val="A4A3A4"/>
          </p15:clr>
        </p15:guide>
        <p15:guide id="9" orient="horz" pos="136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75" autoAdjust="0"/>
    <p:restoredTop sz="95226" autoAdjust="0"/>
  </p:normalViewPr>
  <p:slideViewPr>
    <p:cSldViewPr snapToGrid="0">
      <p:cViewPr varScale="1">
        <p:scale>
          <a:sx n="89" d="100"/>
          <a:sy n="89" d="100"/>
        </p:scale>
        <p:origin x="84" y="216"/>
      </p:cViewPr>
      <p:guideLst>
        <p:guide orient="horz" pos="2160"/>
        <p:guide pos="3840"/>
        <p:guide pos="4815"/>
        <p:guide pos="7673"/>
        <p:guide pos="7446"/>
        <p:guide pos="869"/>
        <p:guide pos="529"/>
        <p:guide orient="horz" pos="436"/>
        <p:guide orient="horz" pos="136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DFC6E0-F0A0-4662-B1CB-E243B6FA67FC}" type="datetimeFigureOut">
              <a:rPr lang="sv-SE" smtClean="0"/>
              <a:t>2024-02-05</a:t>
            </a:fld>
            <a:endParaRPr lang="sv-SE"/>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D63C7C-82B9-40C9-8AFF-8DD502413B3E}" type="slidenum">
              <a:rPr lang="sv-SE" smtClean="0"/>
              <a:t>‹#›</a:t>
            </a:fld>
            <a:endParaRPr lang="sv-SE"/>
          </a:p>
        </p:txBody>
      </p:sp>
    </p:spTree>
    <p:extLst>
      <p:ext uri="{BB962C8B-B14F-4D97-AF65-F5344CB8AC3E}">
        <p14:creationId xmlns:p14="http://schemas.microsoft.com/office/powerpoint/2010/main" val="38508367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locum.se/kundtjanst/"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i="0" dirty="0">
                <a:solidFill>
                  <a:srgbClr val="404040"/>
                </a:solidFill>
                <a:effectLst/>
                <a:latin typeface="FrutigerLTW05"/>
              </a:rPr>
              <a:t>Inomhusklimat är i sig komplext</a:t>
            </a:r>
            <a:r>
              <a:rPr lang="sv-SE" b="0" i="0" dirty="0">
                <a:solidFill>
                  <a:srgbClr val="404040"/>
                </a:solidFill>
                <a:effectLst/>
                <a:latin typeface="FrutigerLTW05"/>
              </a:rPr>
              <a:t> utifrån att många fysiska faktorer påverkar det, såsom kyla och värme, ljusinsläpp och luftflöde. Lokalens användningsområde är också en viktig faktor. Det är stor skillnad på en kontorslokal och en vårdavdelning.</a:t>
            </a:r>
            <a:endParaRPr lang="sv-SE" dirty="0"/>
          </a:p>
        </p:txBody>
      </p:sp>
      <p:sp>
        <p:nvSpPr>
          <p:cNvPr id="4" name="Platshållare för bildnummer 3"/>
          <p:cNvSpPr>
            <a:spLocks noGrp="1"/>
          </p:cNvSpPr>
          <p:nvPr>
            <p:ph type="sldNum" sz="quarter" idx="5"/>
          </p:nvPr>
        </p:nvSpPr>
        <p:spPr/>
        <p:txBody>
          <a:bodyPr/>
          <a:lstStyle/>
          <a:p>
            <a:fld id="{AED63C7C-82B9-40C9-8AFF-8DD502413B3E}" type="slidenum">
              <a:rPr lang="sv-SE" smtClean="0"/>
              <a:t>3</a:t>
            </a:fld>
            <a:endParaRPr lang="sv-SE"/>
          </a:p>
        </p:txBody>
      </p:sp>
    </p:spTree>
    <p:extLst>
      <p:ext uri="{BB962C8B-B14F-4D97-AF65-F5344CB8AC3E}">
        <p14:creationId xmlns:p14="http://schemas.microsoft.com/office/powerpoint/2010/main" val="36186711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404040"/>
                </a:solidFill>
                <a:effectLst/>
                <a:latin typeface="FrutigerLTW05"/>
              </a:rPr>
              <a:t>Anmäl alltid ditt ärende till vår </a:t>
            </a:r>
            <a:r>
              <a:rPr lang="sv-SE" b="0" i="0" u="sng" dirty="0">
                <a:solidFill>
                  <a:srgbClr val="3D76CB"/>
                </a:solidFill>
                <a:effectLst/>
                <a:latin typeface="FrutigerLTW05"/>
                <a:hlinkClick r:id="rId3" tooltip="Kontakta Locums kundtjänst"/>
              </a:rPr>
              <a:t>kundtjänst</a:t>
            </a:r>
            <a:r>
              <a:rPr lang="sv-SE" b="0" i="0" dirty="0">
                <a:solidFill>
                  <a:srgbClr val="404040"/>
                </a:solidFill>
                <a:effectLst/>
                <a:latin typeface="FrutigerLTW05"/>
              </a:rPr>
              <a:t> så att vi kan undersöka orsaken och åtgärda problemet. Lägg ditt ärende via portal.locum.se eller ring vid akuta ärenden. Att hitta felorsak kan ta olika tid beroende på komplexitet.  </a:t>
            </a:r>
            <a:endParaRPr lang="sv-SE" dirty="0"/>
          </a:p>
        </p:txBody>
      </p:sp>
      <p:sp>
        <p:nvSpPr>
          <p:cNvPr id="4" name="Platshållare för bildnummer 3"/>
          <p:cNvSpPr>
            <a:spLocks noGrp="1"/>
          </p:cNvSpPr>
          <p:nvPr>
            <p:ph type="sldNum" sz="quarter" idx="5"/>
          </p:nvPr>
        </p:nvSpPr>
        <p:spPr/>
        <p:txBody>
          <a:bodyPr/>
          <a:lstStyle/>
          <a:p>
            <a:fld id="{AED63C7C-82B9-40C9-8AFF-8DD502413B3E}" type="slidenum">
              <a:rPr lang="sv-SE" smtClean="0"/>
              <a:t>12</a:t>
            </a:fld>
            <a:endParaRPr lang="sv-SE"/>
          </a:p>
        </p:txBody>
      </p:sp>
    </p:spTree>
    <p:extLst>
      <p:ext uri="{BB962C8B-B14F-4D97-AF65-F5344CB8AC3E}">
        <p14:creationId xmlns:p14="http://schemas.microsoft.com/office/powerpoint/2010/main" val="10856548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404040"/>
                </a:solidFill>
                <a:effectLst/>
                <a:latin typeface="FrutigerLTW05"/>
              </a:rPr>
              <a:t>Rummets utformning, fönstrens storlek, installationernas placering samt hur många som vistas i ett rum, vilken värmealstrande utrustning som finns samt hur man möblerar påverkar inomhusklimatet.</a:t>
            </a:r>
            <a:endParaRPr lang="sv-SE" dirty="0"/>
          </a:p>
        </p:txBody>
      </p:sp>
      <p:sp>
        <p:nvSpPr>
          <p:cNvPr id="4" name="Platshållare för bildnummer 3"/>
          <p:cNvSpPr>
            <a:spLocks noGrp="1"/>
          </p:cNvSpPr>
          <p:nvPr>
            <p:ph type="sldNum" sz="quarter" idx="5"/>
          </p:nvPr>
        </p:nvSpPr>
        <p:spPr/>
        <p:txBody>
          <a:bodyPr/>
          <a:lstStyle/>
          <a:p>
            <a:fld id="{AED63C7C-82B9-40C9-8AFF-8DD502413B3E}" type="slidenum">
              <a:rPr lang="sv-SE" smtClean="0"/>
              <a:t>4</a:t>
            </a:fld>
            <a:endParaRPr lang="sv-SE"/>
          </a:p>
        </p:txBody>
      </p:sp>
    </p:spTree>
    <p:extLst>
      <p:ext uri="{BB962C8B-B14F-4D97-AF65-F5344CB8AC3E}">
        <p14:creationId xmlns:p14="http://schemas.microsoft.com/office/powerpoint/2010/main" val="29846032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i="0" dirty="0">
                <a:solidFill>
                  <a:srgbClr val="404040"/>
                </a:solidFill>
                <a:effectLst/>
                <a:latin typeface="FrutigerLTW05"/>
              </a:rPr>
              <a:t>Upplevelsen av värme och kyla är också ytterst individuell,</a:t>
            </a:r>
            <a:r>
              <a:rPr lang="sv-SE" b="0" i="0" dirty="0">
                <a:solidFill>
                  <a:srgbClr val="404040"/>
                </a:solidFill>
                <a:effectLst/>
                <a:latin typeface="FrutigerLTW05"/>
              </a:rPr>
              <a:t> därför kan det som känns kallt för någon vara lagom för någon annan. Upplevelsen påverkas av faktorer som ålder, vikt, klädsel, aktivitetsnivå och dagsform.</a:t>
            </a:r>
            <a:endParaRPr lang="sv-SE" dirty="0"/>
          </a:p>
        </p:txBody>
      </p:sp>
      <p:sp>
        <p:nvSpPr>
          <p:cNvPr id="4" name="Platshållare för bildnummer 3"/>
          <p:cNvSpPr>
            <a:spLocks noGrp="1"/>
          </p:cNvSpPr>
          <p:nvPr>
            <p:ph type="sldNum" sz="quarter" idx="5"/>
          </p:nvPr>
        </p:nvSpPr>
        <p:spPr/>
        <p:txBody>
          <a:bodyPr/>
          <a:lstStyle/>
          <a:p>
            <a:fld id="{AED63C7C-82B9-40C9-8AFF-8DD502413B3E}" type="slidenum">
              <a:rPr lang="sv-SE" smtClean="0"/>
              <a:t>5</a:t>
            </a:fld>
            <a:endParaRPr lang="sv-SE"/>
          </a:p>
        </p:txBody>
      </p:sp>
    </p:spTree>
    <p:extLst>
      <p:ext uri="{BB962C8B-B14F-4D97-AF65-F5344CB8AC3E}">
        <p14:creationId xmlns:p14="http://schemas.microsoft.com/office/powerpoint/2010/main" val="39843557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0" i="0" dirty="0">
                <a:solidFill>
                  <a:srgbClr val="404040"/>
                </a:solidFill>
                <a:effectLst/>
                <a:latin typeface="FrutigerLTW05"/>
              </a:rPr>
              <a:t>Vårdlokaler är i sig tekniskt komplexa och har olika förutsättningar eftersom de är byggda vid olika tidpunkter från 1940-talet fram till idag. Vissa äldre lokaler saknar kyla även om Locum arbetar kontinuerligt för att modernisera vårdlokalerna. Nuvarande och framtida klimatförändringar kan komma att ändra förutsättningarna för byggnader och byggnation för att klara att hålla temperaturerna inom gränsvärdena.</a:t>
            </a:r>
            <a:endParaRPr lang="sv-SE" dirty="0"/>
          </a:p>
        </p:txBody>
      </p:sp>
      <p:sp>
        <p:nvSpPr>
          <p:cNvPr id="4" name="Platshållare för bildnummer 3"/>
          <p:cNvSpPr>
            <a:spLocks noGrp="1"/>
          </p:cNvSpPr>
          <p:nvPr>
            <p:ph type="sldNum" sz="quarter" idx="5"/>
          </p:nvPr>
        </p:nvSpPr>
        <p:spPr/>
        <p:txBody>
          <a:bodyPr/>
          <a:lstStyle/>
          <a:p>
            <a:fld id="{AED63C7C-82B9-40C9-8AFF-8DD502413B3E}" type="slidenum">
              <a:rPr lang="sv-SE" smtClean="0"/>
              <a:t>6</a:t>
            </a:fld>
            <a:endParaRPr lang="sv-SE"/>
          </a:p>
        </p:txBody>
      </p:sp>
    </p:spTree>
    <p:extLst>
      <p:ext uri="{BB962C8B-B14F-4D97-AF65-F5344CB8AC3E}">
        <p14:creationId xmlns:p14="http://schemas.microsoft.com/office/powerpoint/2010/main" val="255581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ED63C7C-82B9-40C9-8AFF-8DD502413B3E}" type="slidenum">
              <a:rPr lang="sv-SE" smtClean="0"/>
              <a:t>7</a:t>
            </a:fld>
            <a:endParaRPr lang="sv-SE"/>
          </a:p>
        </p:txBody>
      </p:sp>
    </p:spTree>
    <p:extLst>
      <p:ext uri="{BB962C8B-B14F-4D97-AF65-F5344CB8AC3E}">
        <p14:creationId xmlns:p14="http://schemas.microsoft.com/office/powerpoint/2010/main" val="2820781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i="0" dirty="0">
                <a:solidFill>
                  <a:srgbClr val="404040"/>
                </a:solidFill>
                <a:effectLst/>
                <a:latin typeface="FrutigerLTW05"/>
              </a:rPr>
              <a:t>Under sommaren</a:t>
            </a:r>
            <a:r>
              <a:rPr lang="sv-SE" b="0" i="0" dirty="0">
                <a:solidFill>
                  <a:srgbClr val="404040"/>
                </a:solidFill>
                <a:effectLst/>
                <a:latin typeface="FrutigerLTW05"/>
              </a:rPr>
              <a:t> bör temperaturen inomhus vara 23-25 grader i en vårdbyggnad med utrymmen för behandling, mottagning och vårdavdelningar samt i kontorslokaler.</a:t>
            </a:r>
            <a:endParaRPr lang="sv-SE" dirty="0"/>
          </a:p>
        </p:txBody>
      </p:sp>
      <p:sp>
        <p:nvSpPr>
          <p:cNvPr id="4" name="Platshållare för bildnummer 3"/>
          <p:cNvSpPr>
            <a:spLocks noGrp="1"/>
          </p:cNvSpPr>
          <p:nvPr>
            <p:ph type="sldNum" sz="quarter" idx="5"/>
          </p:nvPr>
        </p:nvSpPr>
        <p:spPr/>
        <p:txBody>
          <a:bodyPr/>
          <a:lstStyle/>
          <a:p>
            <a:fld id="{AED63C7C-82B9-40C9-8AFF-8DD502413B3E}" type="slidenum">
              <a:rPr lang="sv-SE" smtClean="0"/>
              <a:t>8</a:t>
            </a:fld>
            <a:endParaRPr lang="sv-SE"/>
          </a:p>
        </p:txBody>
      </p:sp>
    </p:spTree>
    <p:extLst>
      <p:ext uri="{BB962C8B-B14F-4D97-AF65-F5344CB8AC3E}">
        <p14:creationId xmlns:p14="http://schemas.microsoft.com/office/powerpoint/2010/main" val="10240961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b="1" i="0" dirty="0">
                <a:solidFill>
                  <a:srgbClr val="404040"/>
                </a:solidFill>
                <a:effectLst/>
                <a:latin typeface="FrutigerLTW05"/>
              </a:rPr>
              <a:t>Under vintern</a:t>
            </a:r>
            <a:r>
              <a:rPr lang="sv-SE" b="0" i="0" dirty="0">
                <a:solidFill>
                  <a:srgbClr val="404040"/>
                </a:solidFill>
                <a:effectLst/>
                <a:latin typeface="FrutigerLTW05"/>
              </a:rPr>
              <a:t> bör temperaturen inomhus vara 22-24 grader i en vårdbyggnad med utrymmen för behandling, mottagning och vårdavdelningar och 21-23 grader i kontorslokaler för stillasittande arbete</a:t>
            </a:r>
            <a:endParaRPr lang="sv-SE" dirty="0"/>
          </a:p>
        </p:txBody>
      </p:sp>
      <p:sp>
        <p:nvSpPr>
          <p:cNvPr id="4" name="Platshållare för bildnummer 3"/>
          <p:cNvSpPr>
            <a:spLocks noGrp="1"/>
          </p:cNvSpPr>
          <p:nvPr>
            <p:ph type="sldNum" sz="quarter" idx="5"/>
          </p:nvPr>
        </p:nvSpPr>
        <p:spPr/>
        <p:txBody>
          <a:bodyPr/>
          <a:lstStyle/>
          <a:p>
            <a:fld id="{AED63C7C-82B9-40C9-8AFF-8DD502413B3E}" type="slidenum">
              <a:rPr lang="sv-SE" smtClean="0"/>
              <a:t>9</a:t>
            </a:fld>
            <a:endParaRPr lang="sv-SE"/>
          </a:p>
        </p:txBody>
      </p:sp>
    </p:spTree>
    <p:extLst>
      <p:ext uri="{BB962C8B-B14F-4D97-AF65-F5344CB8AC3E}">
        <p14:creationId xmlns:p14="http://schemas.microsoft.com/office/powerpoint/2010/main" val="3003928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ED63C7C-82B9-40C9-8AFF-8DD502413B3E}" type="slidenum">
              <a:rPr lang="sv-SE" smtClean="0"/>
              <a:t>10</a:t>
            </a:fld>
            <a:endParaRPr lang="sv-SE"/>
          </a:p>
        </p:txBody>
      </p:sp>
    </p:spTree>
    <p:extLst>
      <p:ext uri="{BB962C8B-B14F-4D97-AF65-F5344CB8AC3E}">
        <p14:creationId xmlns:p14="http://schemas.microsoft.com/office/powerpoint/2010/main" val="101267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5"/>
          </p:nvPr>
        </p:nvSpPr>
        <p:spPr/>
        <p:txBody>
          <a:bodyPr/>
          <a:lstStyle/>
          <a:p>
            <a:fld id="{AED63C7C-82B9-40C9-8AFF-8DD502413B3E}" type="slidenum">
              <a:rPr lang="sv-SE" smtClean="0"/>
              <a:t>11</a:t>
            </a:fld>
            <a:endParaRPr lang="sv-SE"/>
          </a:p>
        </p:txBody>
      </p:sp>
    </p:spTree>
    <p:extLst>
      <p:ext uri="{BB962C8B-B14F-4D97-AF65-F5344CB8AC3E}">
        <p14:creationId xmlns:p14="http://schemas.microsoft.com/office/powerpoint/2010/main" val="38414457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4" name="Platshållare för datum 3"/>
          <p:cNvSpPr>
            <a:spLocks noGrp="1"/>
          </p:cNvSpPr>
          <p:nvPr>
            <p:ph type="dt" sz="half" idx="10"/>
          </p:nvPr>
        </p:nvSpPr>
        <p:spPr/>
        <p:txBody>
          <a:bodyPr/>
          <a:lstStyle/>
          <a:p>
            <a:fld id="{2E3AC864-F58E-40F9-AF41-460346C597C9}" type="datetimeFigureOut">
              <a:rPr lang="sv-SE" smtClean="0"/>
              <a:t>2024-02-05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0D4D870-BB4A-46C7-93E1-DD8441ED10EF}" type="slidenum">
              <a:rPr lang="sv-SE" smtClean="0"/>
              <a:t>‹#›</a:t>
            </a:fld>
            <a:endParaRPr lang="sv-SE"/>
          </a:p>
        </p:txBody>
      </p:sp>
    </p:spTree>
    <p:extLst>
      <p:ext uri="{BB962C8B-B14F-4D97-AF65-F5344CB8AC3E}">
        <p14:creationId xmlns:p14="http://schemas.microsoft.com/office/powerpoint/2010/main" val="3719634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itleAndTx" preserve="1">
  <p:cSld name="Lodrät rubrik och text">
    <p:spTree>
      <p:nvGrpSpPr>
        <p:cNvPr id="1" name=""/>
        <p:cNvGrpSpPr/>
        <p:nvPr/>
      </p:nvGrpSpPr>
      <p:grpSpPr>
        <a:xfrm>
          <a:off x="0" y="0"/>
          <a:ext cx="0" cy="0"/>
          <a:chOff x="0" y="0"/>
          <a:chExt cx="0" cy="0"/>
        </a:xfrm>
      </p:grpSpPr>
      <p:sp>
        <p:nvSpPr>
          <p:cNvPr id="2" name="Lodrät rubrik 1"/>
          <p:cNvSpPr>
            <a:spLocks noGrp="1"/>
          </p:cNvSpPr>
          <p:nvPr>
            <p:ph type="title" orient="vert"/>
          </p:nvPr>
        </p:nvSpPr>
        <p:spPr>
          <a:xfrm>
            <a:off x="8724900" y="365125"/>
            <a:ext cx="2628900" cy="5811838"/>
          </a:xfrm>
        </p:spPr>
        <p:txBody>
          <a:bodyPr vert="eaVert"/>
          <a:lstStyle/>
          <a:p>
            <a:r>
              <a:rPr lang="sv-SE"/>
              <a:t>Klicka här för att ändra mall för rubrikformat</a:t>
            </a:r>
          </a:p>
        </p:txBody>
      </p:sp>
      <p:sp>
        <p:nvSpPr>
          <p:cNvPr id="3" name="Platshållare för lodrät text 2"/>
          <p:cNvSpPr>
            <a:spLocks noGrp="1"/>
          </p:cNvSpPr>
          <p:nvPr>
            <p:ph type="body" orient="vert" idx="1"/>
          </p:nvPr>
        </p:nvSpPr>
        <p:spPr>
          <a:xfrm>
            <a:off x="838200" y="365125"/>
            <a:ext cx="7734300" cy="5811838"/>
          </a:xfrm>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2E3AC864-F58E-40F9-AF41-460346C597C9}" type="datetimeFigureOut">
              <a:rPr lang="sv-SE" smtClean="0"/>
              <a:t>2024-02-05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0D4D870-BB4A-46C7-93E1-DD8441ED10EF}" type="slidenum">
              <a:rPr lang="sv-SE" smtClean="0"/>
              <a:t>‹#›</a:t>
            </a:fld>
            <a:endParaRPr lang="sv-SE"/>
          </a:p>
        </p:txBody>
      </p:sp>
      <p:pic>
        <p:nvPicPr>
          <p:cNvPr id="9" name="Bildobjekt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0602270" y="820753"/>
            <a:ext cx="1503061" cy="591806"/>
          </a:xfrm>
          <a:prstGeom prst="rect">
            <a:avLst/>
          </a:prstGeom>
        </p:spPr>
      </p:pic>
    </p:spTree>
    <p:extLst>
      <p:ext uri="{BB962C8B-B14F-4D97-AF65-F5344CB8AC3E}">
        <p14:creationId xmlns:p14="http://schemas.microsoft.com/office/powerpoint/2010/main" val="166940698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2E3AC864-F58E-40F9-AF41-460346C597C9}" type="datetimeFigureOut">
              <a:rPr lang="sv-SE" smtClean="0"/>
              <a:t>2024-02-05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0D4D870-BB4A-46C7-93E1-DD8441ED10EF}" type="slidenum">
              <a:rPr lang="sv-SE" smtClean="0"/>
              <a:t>‹#›</a:t>
            </a:fld>
            <a:endParaRPr lang="sv-SE"/>
          </a:p>
        </p:txBody>
      </p:sp>
    </p:spTree>
    <p:extLst>
      <p:ext uri="{BB962C8B-B14F-4D97-AF65-F5344CB8AC3E}">
        <p14:creationId xmlns:p14="http://schemas.microsoft.com/office/powerpoint/2010/main" val="146236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vsnittsrubrik">
    <p:spTree>
      <p:nvGrpSpPr>
        <p:cNvPr id="1" name=""/>
        <p:cNvGrpSpPr/>
        <p:nvPr/>
      </p:nvGrpSpPr>
      <p:grpSpPr>
        <a:xfrm>
          <a:off x="0" y="0"/>
          <a:ext cx="0" cy="0"/>
          <a:chOff x="0" y="0"/>
          <a:chExt cx="0" cy="0"/>
        </a:xfrm>
      </p:grpSpPr>
      <p:sp>
        <p:nvSpPr>
          <p:cNvPr id="2" name="Rubrik 1"/>
          <p:cNvSpPr>
            <a:spLocks noGrp="1"/>
          </p:cNvSpPr>
          <p:nvPr>
            <p:ph type="title"/>
          </p:nvPr>
        </p:nvSpPr>
        <p:spPr>
          <a:xfrm>
            <a:off x="831850" y="1709738"/>
            <a:ext cx="10515600" cy="2852737"/>
          </a:xfrm>
        </p:spPr>
        <p:txBody>
          <a:bodyPr anchor="b"/>
          <a:lstStyle>
            <a:lvl1pPr>
              <a:defRPr sz="6000"/>
            </a:lvl1pPr>
          </a:lstStyle>
          <a:p>
            <a:r>
              <a:rPr lang="sv-SE"/>
              <a:t>Klicka här för att ändra mall för rubrikformat</a:t>
            </a:r>
          </a:p>
        </p:txBody>
      </p:sp>
      <p:sp>
        <p:nvSpPr>
          <p:cNvPr id="3" name="Platshållare för text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Klicka här för att ändra format på bakgrundstexten</a:t>
            </a:r>
          </a:p>
        </p:txBody>
      </p:sp>
      <p:sp>
        <p:nvSpPr>
          <p:cNvPr id="4" name="Platshållare för datum 3"/>
          <p:cNvSpPr>
            <a:spLocks noGrp="1"/>
          </p:cNvSpPr>
          <p:nvPr>
            <p:ph type="dt" sz="half" idx="10"/>
          </p:nvPr>
        </p:nvSpPr>
        <p:spPr/>
        <p:txBody>
          <a:bodyPr/>
          <a:lstStyle/>
          <a:p>
            <a:fld id="{2E3AC864-F58E-40F9-AF41-460346C597C9}" type="datetimeFigureOut">
              <a:rPr lang="sv-SE" smtClean="0"/>
              <a:t>2024-02-05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0D4D870-BB4A-46C7-93E1-DD8441ED10EF}" type="slidenum">
              <a:rPr lang="sv-SE" smtClean="0"/>
              <a:t>‹#›</a:t>
            </a:fld>
            <a:endParaRPr lang="sv-SE"/>
          </a:p>
        </p:txBody>
      </p:sp>
    </p:spTree>
    <p:extLst>
      <p:ext uri="{BB962C8B-B14F-4D97-AF65-F5344CB8AC3E}">
        <p14:creationId xmlns:p14="http://schemas.microsoft.com/office/powerpoint/2010/main" val="1845054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innehåll 2"/>
          <p:cNvSpPr>
            <a:spLocks noGrp="1"/>
          </p:cNvSpPr>
          <p:nvPr>
            <p:ph sz="half" idx="1"/>
          </p:nvPr>
        </p:nvSpPr>
        <p:spPr>
          <a:xfrm>
            <a:off x="838200" y="2367643"/>
            <a:ext cx="5181600" cy="380931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4" name="Platshållare för innehåll 3"/>
          <p:cNvSpPr>
            <a:spLocks noGrp="1"/>
          </p:cNvSpPr>
          <p:nvPr>
            <p:ph sz="half" idx="2"/>
          </p:nvPr>
        </p:nvSpPr>
        <p:spPr>
          <a:xfrm>
            <a:off x="6172200" y="2367643"/>
            <a:ext cx="5181600" cy="3809319"/>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p:cNvSpPr>
            <a:spLocks noGrp="1"/>
          </p:cNvSpPr>
          <p:nvPr>
            <p:ph type="dt" sz="half" idx="10"/>
          </p:nvPr>
        </p:nvSpPr>
        <p:spPr/>
        <p:txBody>
          <a:bodyPr/>
          <a:lstStyle/>
          <a:p>
            <a:fld id="{2E3AC864-F58E-40F9-AF41-460346C597C9}" type="datetimeFigureOut">
              <a:rPr lang="sv-SE" smtClean="0"/>
              <a:t>2024-02-05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0D4D870-BB4A-46C7-93E1-DD8441ED10EF}" type="slidenum">
              <a:rPr lang="sv-SE" smtClean="0"/>
              <a:t>‹#›</a:t>
            </a:fld>
            <a:endParaRPr lang="sv-SE"/>
          </a:p>
        </p:txBody>
      </p:sp>
    </p:spTree>
    <p:extLst>
      <p:ext uri="{BB962C8B-B14F-4D97-AF65-F5344CB8AC3E}">
        <p14:creationId xmlns:p14="http://schemas.microsoft.com/office/powerpoint/2010/main" val="168018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Jämförelse">
    <p:spTree>
      <p:nvGrpSpPr>
        <p:cNvPr id="1" name=""/>
        <p:cNvGrpSpPr/>
        <p:nvPr/>
      </p:nvGrpSpPr>
      <p:grpSpPr>
        <a:xfrm>
          <a:off x="0" y="0"/>
          <a:ext cx="0" cy="0"/>
          <a:chOff x="0" y="0"/>
          <a:chExt cx="0" cy="0"/>
        </a:xfrm>
      </p:grpSpPr>
      <p:sp>
        <p:nvSpPr>
          <p:cNvPr id="2" name="Rubrik 1"/>
          <p:cNvSpPr>
            <a:spLocks noGrp="1"/>
          </p:cNvSpPr>
          <p:nvPr>
            <p:ph type="title"/>
          </p:nvPr>
        </p:nvSpPr>
        <p:spPr>
          <a:xfrm>
            <a:off x="838200" y="828000"/>
            <a:ext cx="10515600" cy="1051151"/>
          </a:xfrm>
        </p:spPr>
        <p:txBody>
          <a:bodyPr/>
          <a:lstStyle/>
          <a:p>
            <a:r>
              <a:rPr lang="sv-SE"/>
              <a:t>Klicka här för att ändra mall för rubrikformat</a:t>
            </a:r>
            <a:endParaRPr lang="sv-SE" dirty="0"/>
          </a:p>
        </p:txBody>
      </p:sp>
      <p:sp>
        <p:nvSpPr>
          <p:cNvPr id="3" name="Platshållare för text 2"/>
          <p:cNvSpPr>
            <a:spLocks noGrp="1"/>
          </p:cNvSpPr>
          <p:nvPr>
            <p:ph type="body" idx="1"/>
          </p:nvPr>
        </p:nvSpPr>
        <p:spPr>
          <a:xfrm>
            <a:off x="839788" y="198029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p:cNvSpPr>
            <a:spLocks noGrp="1"/>
          </p:cNvSpPr>
          <p:nvPr>
            <p:ph sz="half" idx="2"/>
          </p:nvPr>
        </p:nvSpPr>
        <p:spPr>
          <a:xfrm>
            <a:off x="839788" y="2905347"/>
            <a:ext cx="5157787" cy="32843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text 4"/>
          <p:cNvSpPr>
            <a:spLocks noGrp="1"/>
          </p:cNvSpPr>
          <p:nvPr>
            <p:ph type="body" sz="quarter" idx="3"/>
          </p:nvPr>
        </p:nvSpPr>
        <p:spPr>
          <a:xfrm>
            <a:off x="6172200" y="198029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p:cNvSpPr>
            <a:spLocks noGrp="1"/>
          </p:cNvSpPr>
          <p:nvPr>
            <p:ph sz="quarter" idx="4"/>
          </p:nvPr>
        </p:nvSpPr>
        <p:spPr>
          <a:xfrm>
            <a:off x="6172200" y="2905347"/>
            <a:ext cx="5183188" cy="328431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p:cNvSpPr>
            <a:spLocks noGrp="1"/>
          </p:cNvSpPr>
          <p:nvPr>
            <p:ph type="dt" sz="half" idx="10"/>
          </p:nvPr>
        </p:nvSpPr>
        <p:spPr/>
        <p:txBody>
          <a:bodyPr/>
          <a:lstStyle/>
          <a:p>
            <a:fld id="{2E3AC864-F58E-40F9-AF41-460346C597C9}" type="datetimeFigureOut">
              <a:rPr lang="sv-SE" smtClean="0"/>
              <a:t>2024-02-05</a:t>
            </a:fld>
            <a:endParaRPr lang="sv-SE"/>
          </a:p>
        </p:txBody>
      </p:sp>
      <p:sp>
        <p:nvSpPr>
          <p:cNvPr id="8" name="Platshållare för sidfot 7"/>
          <p:cNvSpPr>
            <a:spLocks noGrp="1"/>
          </p:cNvSpPr>
          <p:nvPr>
            <p:ph type="ftr" sz="quarter" idx="11"/>
          </p:nvPr>
        </p:nvSpPr>
        <p:spPr/>
        <p:txBody>
          <a:bodyPr/>
          <a:lstStyle/>
          <a:p>
            <a:endParaRPr lang="sv-SE"/>
          </a:p>
        </p:txBody>
      </p:sp>
      <p:sp>
        <p:nvSpPr>
          <p:cNvPr id="9" name="Platshållare för bildnummer 8"/>
          <p:cNvSpPr>
            <a:spLocks noGrp="1"/>
          </p:cNvSpPr>
          <p:nvPr>
            <p:ph type="sldNum" sz="quarter" idx="12"/>
          </p:nvPr>
        </p:nvSpPr>
        <p:spPr/>
        <p:txBody>
          <a:bodyPr/>
          <a:lstStyle/>
          <a:p>
            <a:fld id="{C0D4D870-BB4A-46C7-93E1-DD8441ED10EF}" type="slidenum">
              <a:rPr lang="sv-SE" smtClean="0"/>
              <a:t>‹#›</a:t>
            </a:fld>
            <a:endParaRPr lang="sv-SE"/>
          </a:p>
        </p:txBody>
      </p:sp>
    </p:spTree>
    <p:extLst>
      <p:ext uri="{BB962C8B-B14F-4D97-AF65-F5344CB8AC3E}">
        <p14:creationId xmlns:p14="http://schemas.microsoft.com/office/powerpoint/2010/main" val="93522013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Endast rubrik">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p>
        </p:txBody>
      </p:sp>
      <p:sp>
        <p:nvSpPr>
          <p:cNvPr id="3" name="Platshållare för datum 2"/>
          <p:cNvSpPr>
            <a:spLocks noGrp="1"/>
          </p:cNvSpPr>
          <p:nvPr>
            <p:ph type="dt" sz="half" idx="10"/>
          </p:nvPr>
        </p:nvSpPr>
        <p:spPr/>
        <p:txBody>
          <a:bodyPr/>
          <a:lstStyle/>
          <a:p>
            <a:fld id="{2E3AC864-F58E-40F9-AF41-460346C597C9}" type="datetimeFigureOut">
              <a:rPr lang="sv-SE" smtClean="0"/>
              <a:t>2024-02-05</a:t>
            </a:fld>
            <a:endParaRPr lang="sv-SE"/>
          </a:p>
        </p:txBody>
      </p:sp>
      <p:sp>
        <p:nvSpPr>
          <p:cNvPr id="4" name="Platshållare för sidfot 3"/>
          <p:cNvSpPr>
            <a:spLocks noGrp="1"/>
          </p:cNvSpPr>
          <p:nvPr>
            <p:ph type="ftr" sz="quarter" idx="11"/>
          </p:nvPr>
        </p:nvSpPr>
        <p:spPr/>
        <p:txBody>
          <a:bodyPr/>
          <a:lstStyle/>
          <a:p>
            <a:endParaRPr lang="sv-SE"/>
          </a:p>
        </p:txBody>
      </p:sp>
      <p:sp>
        <p:nvSpPr>
          <p:cNvPr id="5" name="Platshållare för bildnummer 4"/>
          <p:cNvSpPr>
            <a:spLocks noGrp="1"/>
          </p:cNvSpPr>
          <p:nvPr>
            <p:ph type="sldNum" sz="quarter" idx="12"/>
          </p:nvPr>
        </p:nvSpPr>
        <p:spPr/>
        <p:txBody>
          <a:bodyPr/>
          <a:lstStyle/>
          <a:p>
            <a:fld id="{C0D4D870-BB4A-46C7-93E1-DD8441ED10EF}" type="slidenum">
              <a:rPr lang="sv-SE" smtClean="0"/>
              <a:t>‹#›</a:t>
            </a:fld>
            <a:endParaRPr lang="sv-SE"/>
          </a:p>
        </p:txBody>
      </p:sp>
    </p:spTree>
    <p:extLst>
      <p:ext uri="{BB962C8B-B14F-4D97-AF65-F5344CB8AC3E}">
        <p14:creationId xmlns:p14="http://schemas.microsoft.com/office/powerpoint/2010/main" val="5206990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2E3AC864-F58E-40F9-AF41-460346C597C9}" type="datetimeFigureOut">
              <a:rPr lang="sv-SE" smtClean="0"/>
              <a:t>2024-02-05</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C0D4D870-BB4A-46C7-93E1-DD8441ED10EF}" type="slidenum">
              <a:rPr lang="sv-SE" smtClean="0"/>
              <a:t>‹#›</a:t>
            </a:fld>
            <a:endParaRPr lang="sv-SE"/>
          </a:p>
        </p:txBody>
      </p:sp>
    </p:spTree>
    <p:extLst>
      <p:ext uri="{BB962C8B-B14F-4D97-AF65-F5344CB8AC3E}">
        <p14:creationId xmlns:p14="http://schemas.microsoft.com/office/powerpoint/2010/main" val="41005549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Innehåll med bildtex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5183188" y="828000"/>
            <a:ext cx="6172200" cy="503305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sv-SE" dirty="0"/>
          </a:p>
        </p:txBody>
      </p:sp>
      <p:sp>
        <p:nvSpPr>
          <p:cNvPr id="5" name="Platshållare för datum 4"/>
          <p:cNvSpPr>
            <a:spLocks noGrp="1"/>
          </p:cNvSpPr>
          <p:nvPr>
            <p:ph type="dt" sz="half" idx="10"/>
          </p:nvPr>
        </p:nvSpPr>
        <p:spPr/>
        <p:txBody>
          <a:bodyPr/>
          <a:lstStyle/>
          <a:p>
            <a:fld id="{2E3AC864-F58E-40F9-AF41-460346C597C9}" type="datetimeFigureOut">
              <a:rPr lang="sv-SE" smtClean="0"/>
              <a:t>2024-02-05</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C0D4D870-BB4A-46C7-93E1-DD8441ED10EF}" type="slidenum">
              <a:rPr lang="sv-SE" smtClean="0"/>
              <a:t>‹#›</a:t>
            </a:fld>
            <a:endParaRPr lang="sv-SE"/>
          </a:p>
        </p:txBody>
      </p:sp>
      <p:sp>
        <p:nvSpPr>
          <p:cNvPr id="8" name="Rubrik 1"/>
          <p:cNvSpPr>
            <a:spLocks noGrp="1"/>
          </p:cNvSpPr>
          <p:nvPr>
            <p:ph type="title"/>
          </p:nvPr>
        </p:nvSpPr>
        <p:spPr>
          <a:xfrm>
            <a:off x="839788" y="828000"/>
            <a:ext cx="3932237" cy="1020534"/>
          </a:xfrm>
        </p:spPr>
        <p:txBody>
          <a:bodyPr anchor="b"/>
          <a:lstStyle>
            <a:lvl1pPr>
              <a:defRPr sz="3200"/>
            </a:lvl1pPr>
          </a:lstStyle>
          <a:p>
            <a:r>
              <a:rPr lang="sv-SE"/>
              <a:t>Klicka här för att ändra mall för rubrikformat</a:t>
            </a:r>
            <a:endParaRPr lang="sv-SE" dirty="0"/>
          </a:p>
        </p:txBody>
      </p:sp>
      <p:sp>
        <p:nvSpPr>
          <p:cNvPr id="9" name="Platshållare för text 3"/>
          <p:cNvSpPr>
            <a:spLocks noGrp="1"/>
          </p:cNvSpPr>
          <p:nvPr>
            <p:ph type="body" sz="half" idx="2"/>
          </p:nvPr>
        </p:nvSpPr>
        <p:spPr>
          <a:xfrm>
            <a:off x="839788" y="2025650"/>
            <a:ext cx="3932237" cy="383540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Tree>
    <p:extLst>
      <p:ext uri="{BB962C8B-B14F-4D97-AF65-F5344CB8AC3E}">
        <p14:creationId xmlns:p14="http://schemas.microsoft.com/office/powerpoint/2010/main" val="39151000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Rubrik och lodrät text">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sv-SE" dirty="0"/>
          </a:p>
        </p:txBody>
      </p:sp>
      <p:sp>
        <p:nvSpPr>
          <p:cNvPr id="3" name="Platshållare för lodrät text 2"/>
          <p:cNvSpPr>
            <a:spLocks noGrp="1"/>
          </p:cNvSpPr>
          <p:nvPr>
            <p:ph type="body" orient="vert" idx="1"/>
          </p:nvPr>
        </p:nvSpPr>
        <p:spPr/>
        <p:txBody>
          <a:bodyPr vert="eaVert"/>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p:cNvSpPr>
            <a:spLocks noGrp="1"/>
          </p:cNvSpPr>
          <p:nvPr>
            <p:ph type="dt" sz="half" idx="10"/>
          </p:nvPr>
        </p:nvSpPr>
        <p:spPr/>
        <p:txBody>
          <a:bodyPr/>
          <a:lstStyle/>
          <a:p>
            <a:fld id="{2E3AC864-F58E-40F9-AF41-460346C597C9}" type="datetimeFigureOut">
              <a:rPr lang="sv-SE" smtClean="0"/>
              <a:t>2024-02-05</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C0D4D870-BB4A-46C7-93E1-DD8441ED10EF}" type="slidenum">
              <a:rPr lang="sv-SE" smtClean="0"/>
              <a:t>‹#›</a:t>
            </a:fld>
            <a:endParaRPr lang="sv-SE"/>
          </a:p>
        </p:txBody>
      </p:sp>
    </p:spTree>
    <p:extLst>
      <p:ext uri="{BB962C8B-B14F-4D97-AF65-F5344CB8AC3E}">
        <p14:creationId xmlns:p14="http://schemas.microsoft.com/office/powerpoint/2010/main" val="3440700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828000"/>
            <a:ext cx="10515600" cy="1134948"/>
          </a:xfrm>
          <a:prstGeom prst="rect">
            <a:avLst/>
          </a:prstGeom>
        </p:spPr>
        <p:txBody>
          <a:bodyPr vert="horz" lIns="91440" tIns="45720" rIns="91440" bIns="45720" rtlCol="0" anchor="ctr">
            <a:normAutofit/>
          </a:bodyPr>
          <a:lstStyle/>
          <a:p>
            <a:r>
              <a:rPr lang="sv-SE" dirty="0"/>
              <a:t>Klicka här för att ändra format</a:t>
            </a:r>
          </a:p>
        </p:txBody>
      </p:sp>
      <p:sp>
        <p:nvSpPr>
          <p:cNvPr id="3" name="Platshållare för text 2"/>
          <p:cNvSpPr>
            <a:spLocks noGrp="1"/>
          </p:cNvSpPr>
          <p:nvPr>
            <p:ph type="body" idx="1"/>
          </p:nvPr>
        </p:nvSpPr>
        <p:spPr>
          <a:xfrm>
            <a:off x="838200" y="2089149"/>
            <a:ext cx="10515600" cy="4087813"/>
          </a:xfrm>
          <a:prstGeom prst="rect">
            <a:avLst/>
          </a:prstGeom>
        </p:spPr>
        <p:txBody>
          <a:bodyPr vert="horz" lIns="91440" tIns="45720" rIns="91440" bIns="45720" rtlCol="0">
            <a:norm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3AC864-F58E-40F9-AF41-460346C597C9}" type="datetimeFigureOut">
              <a:rPr lang="sv-SE" smtClean="0"/>
              <a:t>2024-02-05</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616527"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D4D870-BB4A-46C7-93E1-DD8441ED10EF}" type="slidenum">
              <a:rPr lang="sv-SE" smtClean="0"/>
              <a:t>‹#›</a:t>
            </a:fld>
            <a:endParaRPr lang="sv-SE"/>
          </a:p>
        </p:txBody>
      </p:sp>
      <p:pic>
        <p:nvPicPr>
          <p:cNvPr id="9" name="Bildobjekt 8"/>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10847526" y="6274276"/>
            <a:ext cx="986334" cy="388353"/>
          </a:xfrm>
          <a:prstGeom prst="rect">
            <a:avLst/>
          </a:prstGeom>
        </p:spPr>
      </p:pic>
    </p:spTree>
    <p:extLst>
      <p:ext uri="{BB962C8B-B14F-4D97-AF65-F5344CB8AC3E}">
        <p14:creationId xmlns:p14="http://schemas.microsoft.com/office/powerpoint/2010/main" val="37017639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70" r:id="rId9"/>
    <p:sldLayoutId id="2147483671" r:id="rId10"/>
  </p:sldLayoutIdLst>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8.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1.png"/><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tif"/><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jpe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12.png"/><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5">
            <a:extLst>
              <a:ext uri="{FF2B5EF4-FFF2-40B4-BE49-F238E27FC236}">
                <a16:creationId xmlns:a16="http://schemas.microsoft.com/office/drawing/2014/main" id="{6C0969A8-3C9E-1990-F1C9-81C647ACF611}"/>
              </a:ext>
            </a:extLst>
          </p:cNvPr>
          <p:cNvPicPr>
            <a:picLocks noChangeAspect="1"/>
          </p:cNvPicPr>
          <p:nvPr/>
        </p:nvPicPr>
        <p:blipFill>
          <a:blip r:embed="rId2" cstate="screen">
            <a:extLst>
              <a:ext uri="{28A0092B-C50C-407E-A947-70E740481C1C}">
                <a14:useLocalDpi xmlns:a14="http://schemas.microsoft.com/office/drawing/2010/main"/>
              </a:ext>
            </a:extLst>
          </a:blip>
          <a:srcRect t="7883" b="7883"/>
          <a:stretch/>
        </p:blipFill>
        <p:spPr>
          <a:xfrm>
            <a:off x="-12412" y="0"/>
            <a:ext cx="12204412" cy="6858000"/>
          </a:xfrm>
          <a:prstGeom prst="rect">
            <a:avLst/>
          </a:prstGeom>
        </p:spPr>
      </p:pic>
      <p:sp>
        <p:nvSpPr>
          <p:cNvPr id="10" name="Rektangulär 12">
            <a:extLst>
              <a:ext uri="{FF2B5EF4-FFF2-40B4-BE49-F238E27FC236}">
                <a16:creationId xmlns:a16="http://schemas.microsoft.com/office/drawing/2014/main" id="{2DA27EB3-7280-6241-24F0-E0A03F768EBD}"/>
              </a:ext>
              <a:ext uri="{C183D7F6-B498-43B3-948B-1728B52AA6E4}">
                <adec:decorative xmlns:adec="http://schemas.microsoft.com/office/drawing/2017/decorative" val="1"/>
              </a:ext>
            </a:extLst>
          </p:cNvPr>
          <p:cNvSpPr/>
          <p:nvPr/>
        </p:nvSpPr>
        <p:spPr>
          <a:xfrm>
            <a:off x="915924" y="777240"/>
            <a:ext cx="10360152"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a:p>
        </p:txBody>
      </p:sp>
      <p:sp>
        <p:nvSpPr>
          <p:cNvPr id="11" name="Rubrik 1">
            <a:extLst>
              <a:ext uri="{FF2B5EF4-FFF2-40B4-BE49-F238E27FC236}">
                <a16:creationId xmlns:a16="http://schemas.microsoft.com/office/drawing/2014/main" id="{AFC341E0-482F-4A6C-A9CA-867337C1DE5D}"/>
              </a:ext>
            </a:extLst>
          </p:cNvPr>
          <p:cNvSpPr txBox="1">
            <a:spLocks/>
          </p:cNvSpPr>
          <p:nvPr/>
        </p:nvSpPr>
        <p:spPr>
          <a:xfrm>
            <a:off x="6730584" y="1901952"/>
            <a:ext cx="4389700" cy="2387600"/>
          </a:xfrm>
          <a:prstGeom prst="rect">
            <a:avLst/>
          </a:prstGeom>
        </p:spPr>
        <p:txBody>
          <a:bodyPr vert="horz" lIns="91440" tIns="45720" rIns="91440" bIns="45720" rtlCol="0" anchor="b">
            <a:normAutofit fontScale="97500"/>
          </a:bodyPr>
          <a:lstStyle>
            <a:lvl1pPr algn="l" defTabSz="914400" rtl="0" eaLnBrk="1" latinLnBrk="0" hangingPunct="1">
              <a:lnSpc>
                <a:spcPct val="90000"/>
              </a:lnSpc>
              <a:spcBef>
                <a:spcPct val="0"/>
              </a:spcBef>
              <a:buNone/>
              <a:defRPr sz="4000" kern="1200">
                <a:solidFill>
                  <a:schemeClr val="tx1"/>
                </a:solidFill>
                <a:latin typeface="+mj-lt"/>
                <a:ea typeface="+mj-ea"/>
                <a:cs typeface="+mj-cs"/>
              </a:defRPr>
            </a:lvl1pPr>
          </a:lstStyle>
          <a:p>
            <a:r>
              <a:rPr lang="sv-SE" dirty="0"/>
              <a:t>Tips för bättre inomhusklimat</a:t>
            </a:r>
            <a:endParaRPr lang="sv-SE" sz="1300" dirty="0"/>
          </a:p>
        </p:txBody>
      </p:sp>
      <p:sp>
        <p:nvSpPr>
          <p:cNvPr id="12" name="Underrubrik 2">
            <a:extLst>
              <a:ext uri="{FF2B5EF4-FFF2-40B4-BE49-F238E27FC236}">
                <a16:creationId xmlns:a16="http://schemas.microsoft.com/office/drawing/2014/main" id="{25FC8B54-2825-5FB3-7D52-6583E99C4E74}"/>
              </a:ext>
            </a:extLst>
          </p:cNvPr>
          <p:cNvSpPr txBox="1">
            <a:spLocks/>
          </p:cNvSpPr>
          <p:nvPr/>
        </p:nvSpPr>
        <p:spPr>
          <a:xfrm>
            <a:off x="6730584" y="4379976"/>
            <a:ext cx="3937416" cy="10342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v-SE" sz="2500" dirty="0"/>
              <a:t>Förnamn Efternamn</a:t>
            </a:r>
          </a:p>
        </p:txBody>
      </p:sp>
      <p:pic>
        <p:nvPicPr>
          <p:cNvPr id="14" name="Bildobjekt 13">
            <a:extLst>
              <a:ext uri="{FF2B5EF4-FFF2-40B4-BE49-F238E27FC236}">
                <a16:creationId xmlns:a16="http://schemas.microsoft.com/office/drawing/2014/main" id="{4E8E14B8-A4B5-2653-7FF5-124DC7CC709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47526" y="6274276"/>
            <a:ext cx="986334" cy="388353"/>
          </a:xfrm>
          <a:prstGeom prst="rect">
            <a:avLst/>
          </a:prstGeom>
        </p:spPr>
      </p:pic>
      <p:pic>
        <p:nvPicPr>
          <p:cNvPr id="15" name="Bildobjekt 14" descr="En bild som visar byggnad, vägg, hus&#10;&#10;Automatiskt genererad beskrivning">
            <a:extLst>
              <a:ext uri="{FF2B5EF4-FFF2-40B4-BE49-F238E27FC236}">
                <a16:creationId xmlns:a16="http://schemas.microsoft.com/office/drawing/2014/main" id="{A5E5186F-D2D5-FB51-7F1E-723ABF7474C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39183" r="9252"/>
          <a:stretch/>
        </p:blipFill>
        <p:spPr>
          <a:xfrm>
            <a:off x="1379538" y="1144073"/>
            <a:ext cx="5029200" cy="4570928"/>
          </a:xfrm>
          <a:prstGeom prst="rect">
            <a:avLst/>
          </a:prstGeom>
        </p:spPr>
      </p:pic>
    </p:spTree>
    <p:extLst>
      <p:ext uri="{BB962C8B-B14F-4D97-AF65-F5344CB8AC3E}">
        <p14:creationId xmlns:p14="http://schemas.microsoft.com/office/powerpoint/2010/main" val="42683835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5" descr="Högt gräs och en klar himmel">
            <a:extLst>
              <a:ext uri="{FF2B5EF4-FFF2-40B4-BE49-F238E27FC236}">
                <a16:creationId xmlns:a16="http://schemas.microsoft.com/office/drawing/2014/main" id="{64A768B9-BCDE-5B47-1417-A4B76B89B7E5}"/>
              </a:ext>
            </a:extLst>
          </p:cNvPr>
          <p:cNvPicPr>
            <a:picLocks noChangeAspect="1"/>
          </p:cNvPicPr>
          <p:nvPr/>
        </p:nvPicPr>
        <p:blipFill>
          <a:blip r:embed="rId3" cstate="screen">
            <a:extLst>
              <a:ext uri="{28A0092B-C50C-407E-A947-70E740481C1C}">
                <a14:useLocalDpi xmlns:a14="http://schemas.microsoft.com/office/drawing/2010/main"/>
              </a:ext>
            </a:extLst>
          </a:blip>
          <a:srcRect t="7597" b="7597"/>
          <a:stretch/>
        </p:blipFill>
        <p:spPr>
          <a:xfrm>
            <a:off x="-12412" y="0"/>
            <a:ext cx="12204412" cy="6858000"/>
          </a:xfrm>
          <a:prstGeom prst="rect">
            <a:avLst/>
          </a:prstGeom>
        </p:spPr>
      </p:pic>
      <p:sp>
        <p:nvSpPr>
          <p:cNvPr id="15" name="Title 1">
            <a:extLst>
              <a:ext uri="{FF2B5EF4-FFF2-40B4-BE49-F238E27FC236}">
                <a16:creationId xmlns:a16="http://schemas.microsoft.com/office/drawing/2014/main" id="{0542222E-FC94-F7CD-2652-0DAE2A4E996D}"/>
              </a:ext>
            </a:extLst>
          </p:cNvPr>
          <p:cNvSpPr>
            <a:spLocks noGrp="1"/>
          </p:cNvSpPr>
          <p:nvPr>
            <p:ph type="title"/>
          </p:nvPr>
        </p:nvSpPr>
        <p:spPr>
          <a:xfrm>
            <a:off x="839788" y="692150"/>
            <a:ext cx="4154999" cy="615540"/>
          </a:xfrm>
        </p:spPr>
        <p:txBody>
          <a:bodyPr anchor="t">
            <a:noAutofit/>
          </a:bodyPr>
          <a:lstStyle/>
          <a:p>
            <a:r>
              <a:rPr lang="en-US" sz="3600" dirty="0" err="1"/>
              <a:t>Sommartips</a:t>
            </a:r>
            <a:endParaRPr lang="en-US" sz="3600" dirty="0"/>
          </a:p>
        </p:txBody>
      </p:sp>
      <p:sp>
        <p:nvSpPr>
          <p:cNvPr id="17" name="Content Placeholder 2">
            <a:extLst>
              <a:ext uri="{FF2B5EF4-FFF2-40B4-BE49-F238E27FC236}">
                <a16:creationId xmlns:a16="http://schemas.microsoft.com/office/drawing/2014/main" id="{CF9C983D-4F67-EFD2-FA5B-EB4F92A569BD}"/>
              </a:ext>
            </a:extLst>
          </p:cNvPr>
          <p:cNvSpPr>
            <a:spLocks noGrp="1"/>
          </p:cNvSpPr>
          <p:nvPr>
            <p:ph type="body" sz="half" idx="2"/>
          </p:nvPr>
        </p:nvSpPr>
        <p:spPr>
          <a:xfrm>
            <a:off x="839788" y="1511299"/>
            <a:ext cx="6475412" cy="3835401"/>
          </a:xfrm>
        </p:spPr>
        <p:txBody>
          <a:bodyPr>
            <a:noAutofit/>
          </a:bodyPr>
          <a:lstStyle/>
          <a:p>
            <a:pPr marL="342900" indent="-342900" algn="l">
              <a:buFont typeface="Arial" panose="020B0604020202020204" pitchFamily="34" charset="0"/>
              <a:buChar char="•"/>
            </a:pPr>
            <a:r>
              <a:rPr lang="sv-SE" sz="2000" b="0" i="0" dirty="0">
                <a:effectLst/>
                <a:latin typeface="+mj-lt"/>
              </a:rPr>
              <a:t>Håll fönstren stängda under dagtid och vädra först under kväll/natt om uteluften är svalare än inomhustemperaturen.</a:t>
            </a:r>
          </a:p>
          <a:p>
            <a:pPr marL="342900" indent="-342900" algn="l">
              <a:buFont typeface="Arial" panose="020B0604020202020204" pitchFamily="34" charset="0"/>
              <a:buChar char="•"/>
            </a:pPr>
            <a:r>
              <a:rPr lang="sv-SE" sz="2000" b="0" i="0" dirty="0">
                <a:effectLst/>
                <a:latin typeface="+mj-lt"/>
              </a:rPr>
              <a:t>Dra för persienner/gardiner och använd eventuella markiser när solen är uppe.</a:t>
            </a:r>
          </a:p>
          <a:p>
            <a:pPr marL="342900" indent="-342900" algn="l">
              <a:buFont typeface="Arial" panose="020B0604020202020204" pitchFamily="34" charset="0"/>
              <a:buChar char="•"/>
            </a:pPr>
            <a:r>
              <a:rPr lang="sv-SE" sz="2000" b="0" i="0" dirty="0">
                <a:effectLst/>
                <a:latin typeface="+mj-lt"/>
              </a:rPr>
              <a:t>Stäng av värmealstrande utrustning som inte används (ex kylskåp) eller flytta den till annan plats. </a:t>
            </a:r>
          </a:p>
          <a:p>
            <a:pPr marL="342900" indent="-342900" algn="l">
              <a:buFont typeface="Arial" panose="020B0604020202020204" pitchFamily="34" charset="0"/>
              <a:buChar char="•"/>
            </a:pPr>
            <a:r>
              <a:rPr lang="sv-SE" sz="2000" b="0" i="0" dirty="0">
                <a:effectLst/>
                <a:latin typeface="+mj-lt"/>
              </a:rPr>
              <a:t>Finns installerad kyla ska fönster alltid hållas stängda, annars fungerar inte kylsystemet, jämför med </a:t>
            </a:r>
            <a:r>
              <a:rPr lang="sv-SE" sz="2000" b="0" i="0" dirty="0" err="1">
                <a:effectLst/>
                <a:latin typeface="+mj-lt"/>
              </a:rPr>
              <a:t>AC:n</a:t>
            </a:r>
            <a:r>
              <a:rPr lang="sv-SE" sz="2000" b="0" i="0" dirty="0">
                <a:effectLst/>
                <a:latin typeface="+mj-lt"/>
              </a:rPr>
              <a:t> i bilen.</a:t>
            </a:r>
          </a:p>
          <a:p>
            <a:pPr marL="342900" indent="-342900" algn="l">
              <a:buFont typeface="Arial" panose="020B0604020202020204" pitchFamily="34" charset="0"/>
              <a:buChar char="•"/>
            </a:pPr>
            <a:r>
              <a:rPr lang="sv-SE" sz="2000" b="0" i="0" dirty="0">
                <a:effectLst/>
                <a:latin typeface="+mj-lt"/>
              </a:rPr>
              <a:t>Följ Regions Stockholms råd vid värmebölja för vårdgivare. </a:t>
            </a:r>
          </a:p>
        </p:txBody>
      </p:sp>
      <p:pic>
        <p:nvPicPr>
          <p:cNvPr id="5" name="Bildobjekt 4">
            <a:extLst>
              <a:ext uri="{FF2B5EF4-FFF2-40B4-BE49-F238E27FC236}">
                <a16:creationId xmlns:a16="http://schemas.microsoft.com/office/drawing/2014/main" id="{D155BF41-4025-A9D9-0117-6ADF27FFE89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47526" y="6274276"/>
            <a:ext cx="986334" cy="388353"/>
          </a:xfrm>
          <a:prstGeom prst="rect">
            <a:avLst/>
          </a:prstGeom>
        </p:spPr>
      </p:pic>
    </p:spTree>
    <p:extLst>
      <p:ext uri="{BB962C8B-B14F-4D97-AF65-F5344CB8AC3E}">
        <p14:creationId xmlns:p14="http://schemas.microsoft.com/office/powerpoint/2010/main" val="35803981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5" descr="En snöman med en ände och en gul scarf">
            <a:extLst>
              <a:ext uri="{FF2B5EF4-FFF2-40B4-BE49-F238E27FC236}">
                <a16:creationId xmlns:a16="http://schemas.microsoft.com/office/drawing/2014/main" id="{29FAD236-7CEE-B13B-D235-04ED49B94BF9}"/>
              </a:ext>
            </a:extLst>
          </p:cNvPr>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66000"/>
                    </a14:imgEffect>
                    <a14:imgEffect>
                      <a14:brightnessContrast bright="11000" contrast="40000"/>
                    </a14:imgEffect>
                  </a14:imgLayer>
                </a14:imgProps>
              </a:ext>
              <a:ext uri="{28A0092B-C50C-407E-A947-70E740481C1C}">
                <a14:useLocalDpi xmlns:a14="http://schemas.microsoft.com/office/drawing/2010/main"/>
              </a:ext>
            </a:extLst>
          </a:blip>
          <a:srcRect t="20222" r="14971" b="8117"/>
          <a:stretch/>
        </p:blipFill>
        <p:spPr>
          <a:xfrm>
            <a:off x="-12412" y="0"/>
            <a:ext cx="12204412" cy="6858000"/>
          </a:xfrm>
          <a:prstGeom prst="rect">
            <a:avLst/>
          </a:prstGeom>
        </p:spPr>
      </p:pic>
      <p:sp>
        <p:nvSpPr>
          <p:cNvPr id="15" name="Title 1">
            <a:extLst>
              <a:ext uri="{FF2B5EF4-FFF2-40B4-BE49-F238E27FC236}">
                <a16:creationId xmlns:a16="http://schemas.microsoft.com/office/drawing/2014/main" id="{0542222E-FC94-F7CD-2652-0DAE2A4E996D}"/>
              </a:ext>
            </a:extLst>
          </p:cNvPr>
          <p:cNvSpPr>
            <a:spLocks noGrp="1"/>
          </p:cNvSpPr>
          <p:nvPr>
            <p:ph type="title"/>
          </p:nvPr>
        </p:nvSpPr>
        <p:spPr>
          <a:xfrm>
            <a:off x="839788" y="692150"/>
            <a:ext cx="4184496" cy="615950"/>
          </a:xfrm>
        </p:spPr>
        <p:txBody>
          <a:bodyPr anchor="t">
            <a:noAutofit/>
          </a:bodyPr>
          <a:lstStyle/>
          <a:p>
            <a:r>
              <a:rPr lang="en-US" sz="3600" dirty="0" err="1"/>
              <a:t>Vintertips</a:t>
            </a:r>
            <a:endParaRPr lang="en-US" sz="3600" dirty="0"/>
          </a:p>
        </p:txBody>
      </p:sp>
      <p:sp>
        <p:nvSpPr>
          <p:cNvPr id="17" name="Content Placeholder 2">
            <a:extLst>
              <a:ext uri="{FF2B5EF4-FFF2-40B4-BE49-F238E27FC236}">
                <a16:creationId xmlns:a16="http://schemas.microsoft.com/office/drawing/2014/main" id="{CF9C983D-4F67-EFD2-FA5B-EB4F92A569BD}"/>
              </a:ext>
            </a:extLst>
          </p:cNvPr>
          <p:cNvSpPr>
            <a:spLocks noGrp="1"/>
          </p:cNvSpPr>
          <p:nvPr>
            <p:ph type="body" sz="half" idx="2"/>
          </p:nvPr>
        </p:nvSpPr>
        <p:spPr>
          <a:xfrm>
            <a:off x="839787" y="1511299"/>
            <a:ext cx="7438974" cy="3835401"/>
          </a:xfrm>
        </p:spPr>
        <p:txBody>
          <a:bodyPr>
            <a:noAutofit/>
          </a:bodyPr>
          <a:lstStyle/>
          <a:p>
            <a:pPr marL="342900" indent="-342900" algn="l">
              <a:buFont typeface="Arial" panose="020B0604020202020204" pitchFamily="34" charset="0"/>
              <a:buChar char="•"/>
            </a:pPr>
            <a:r>
              <a:rPr lang="sv-SE" sz="2000" b="0" i="0" dirty="0">
                <a:effectLst/>
                <a:latin typeface="+mj-lt"/>
              </a:rPr>
              <a:t>Undvik om möjligt att placera din arbetsplats för nära fönstret.</a:t>
            </a:r>
          </a:p>
          <a:p>
            <a:pPr marL="342900" indent="-342900" algn="l">
              <a:buFont typeface="Arial" panose="020B0604020202020204" pitchFamily="34" charset="0"/>
              <a:buChar char="•"/>
            </a:pPr>
            <a:r>
              <a:rPr lang="sv-SE" sz="2000" b="0" i="0" dirty="0">
                <a:effectLst/>
                <a:latin typeface="+mj-lt"/>
              </a:rPr>
              <a:t>Undvik att placera någon värmekälla (skrivare, dator eller dylikt) nära termostaten, elementet kan då stängas av.</a:t>
            </a:r>
          </a:p>
          <a:p>
            <a:pPr marL="342900" indent="-342900" algn="l">
              <a:buFont typeface="Arial" panose="020B0604020202020204" pitchFamily="34" charset="0"/>
              <a:buChar char="•"/>
            </a:pPr>
            <a:r>
              <a:rPr lang="sv-SE" sz="2000" b="0" i="0" dirty="0">
                <a:effectLst/>
                <a:latin typeface="+mj-lt"/>
              </a:rPr>
              <a:t>Se till att det inte finns några föremål som hindrar luftströmmarna från värmeelement och ventilationen.</a:t>
            </a:r>
          </a:p>
          <a:p>
            <a:pPr marL="342900" indent="-342900" algn="l">
              <a:buFont typeface="Arial" panose="020B0604020202020204" pitchFamily="34" charset="0"/>
              <a:buChar char="•"/>
            </a:pPr>
            <a:r>
              <a:rPr lang="sv-SE" sz="2000" b="0" i="0" dirty="0">
                <a:effectLst/>
                <a:latin typeface="+mj-lt"/>
              </a:rPr>
              <a:t>Om du har kontorsarbete – klä dig efter dagsform och årstid.</a:t>
            </a:r>
          </a:p>
          <a:p>
            <a:pPr marL="342900" indent="-342900">
              <a:buFont typeface="Arial" panose="020B0604020202020204" pitchFamily="34" charset="0"/>
              <a:buChar char="•"/>
            </a:pPr>
            <a:r>
              <a:rPr lang="sv-SE" sz="2000" b="0" i="0" dirty="0">
                <a:effectLst/>
                <a:latin typeface="+mj-lt"/>
              </a:rPr>
              <a:t>Rör på dig mer – ta en lunchpromenad, variera arbetsställning, ta en mikropaus.</a:t>
            </a:r>
          </a:p>
          <a:p>
            <a:pPr marL="342900" indent="-342900" algn="l">
              <a:buFont typeface="Arial" panose="020B0604020202020204" pitchFamily="34" charset="0"/>
              <a:buChar char="•"/>
            </a:pPr>
            <a:r>
              <a:rPr lang="sv-SE" sz="2000" b="0" i="0" dirty="0">
                <a:effectLst/>
                <a:latin typeface="+mj-lt"/>
              </a:rPr>
              <a:t>Använd inte lösa element om du fryser, det sätter värmesystemet ur balans och stör felsökning av värmeproblem. Kontakta Locum Kundtjänst i stället.</a:t>
            </a:r>
          </a:p>
          <a:p>
            <a:pPr marL="342900" indent="-342900" algn="l">
              <a:buFont typeface="Arial" panose="020B0604020202020204" pitchFamily="34" charset="0"/>
              <a:buChar char="•"/>
            </a:pPr>
            <a:endParaRPr lang="sv-SE" sz="2000" b="0" i="0" dirty="0">
              <a:effectLst/>
              <a:latin typeface="+mj-lt"/>
            </a:endParaRPr>
          </a:p>
          <a:p>
            <a:pPr marL="342900" indent="-342900" algn="l">
              <a:buFont typeface="Arial" panose="020B0604020202020204" pitchFamily="34" charset="0"/>
              <a:buChar char="•"/>
            </a:pPr>
            <a:endParaRPr lang="sv-SE" sz="2000" b="0" i="0" dirty="0">
              <a:effectLst/>
              <a:latin typeface="+mj-lt"/>
            </a:endParaRPr>
          </a:p>
        </p:txBody>
      </p:sp>
      <p:sp>
        <p:nvSpPr>
          <p:cNvPr id="3" name="Platshållare för innehåll 2">
            <a:extLst>
              <a:ext uri="{FF2B5EF4-FFF2-40B4-BE49-F238E27FC236}">
                <a16:creationId xmlns:a16="http://schemas.microsoft.com/office/drawing/2014/main" id="{4502893C-A403-BF4C-266E-3739F2ECC715}"/>
              </a:ext>
            </a:extLst>
          </p:cNvPr>
          <p:cNvSpPr>
            <a:spLocks noGrp="1"/>
          </p:cNvSpPr>
          <p:nvPr>
            <p:ph idx="1"/>
          </p:nvPr>
        </p:nvSpPr>
        <p:spPr>
          <a:xfrm>
            <a:off x="6362700" y="2025648"/>
            <a:ext cx="4992688" cy="3835402"/>
          </a:xfrm>
        </p:spPr>
        <p:txBody>
          <a:bodyPr>
            <a:normAutofit/>
          </a:bodyPr>
          <a:lstStyle/>
          <a:p>
            <a:pPr algn="l">
              <a:buFont typeface="Arial" panose="020B0604020202020204" pitchFamily="34" charset="0"/>
              <a:buChar char="•"/>
            </a:pPr>
            <a:endParaRPr lang="sv-SE" sz="2800" b="0" i="0" dirty="0">
              <a:solidFill>
                <a:srgbClr val="404040"/>
              </a:solidFill>
              <a:effectLst/>
              <a:latin typeface="FrutigerLTW05"/>
            </a:endParaRPr>
          </a:p>
          <a:p>
            <a:endParaRPr lang="sv-SE" dirty="0"/>
          </a:p>
        </p:txBody>
      </p:sp>
      <p:pic>
        <p:nvPicPr>
          <p:cNvPr id="5" name="Bildobjekt 4">
            <a:extLst>
              <a:ext uri="{FF2B5EF4-FFF2-40B4-BE49-F238E27FC236}">
                <a16:creationId xmlns:a16="http://schemas.microsoft.com/office/drawing/2014/main" id="{1B8B3BE0-4BC2-F6BD-8401-2F4549F2D028}"/>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847526" y="6274276"/>
            <a:ext cx="986334" cy="388353"/>
          </a:xfrm>
          <a:prstGeom prst="rect">
            <a:avLst/>
          </a:prstGeom>
        </p:spPr>
      </p:pic>
    </p:spTree>
    <p:extLst>
      <p:ext uri="{BB962C8B-B14F-4D97-AF65-F5344CB8AC3E}">
        <p14:creationId xmlns:p14="http://schemas.microsoft.com/office/powerpoint/2010/main" val="29656851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latshållare för innehåll 4" descr="En bild som visar elektronik, Hörlurar, kontorsvaror, person&#10;&#10;Automatiskt genererad beskrivning">
            <a:extLst>
              <a:ext uri="{FF2B5EF4-FFF2-40B4-BE49-F238E27FC236}">
                <a16:creationId xmlns:a16="http://schemas.microsoft.com/office/drawing/2014/main" id="{35039687-6D24-E4C3-135B-D2CCC49BC5E2}"/>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31019"/>
          <a:stretch/>
        </p:blipFill>
        <p:spPr>
          <a:xfrm>
            <a:off x="5648325" y="692150"/>
            <a:ext cx="6172200" cy="5033050"/>
          </a:xfrm>
          <a:noFill/>
        </p:spPr>
      </p:pic>
      <p:sp>
        <p:nvSpPr>
          <p:cNvPr id="2" name="Rubrik 1">
            <a:extLst>
              <a:ext uri="{FF2B5EF4-FFF2-40B4-BE49-F238E27FC236}">
                <a16:creationId xmlns:a16="http://schemas.microsoft.com/office/drawing/2014/main" id="{B2138E95-FE6E-98F9-EBD4-14D1A15945FD}"/>
              </a:ext>
            </a:extLst>
          </p:cNvPr>
          <p:cNvSpPr>
            <a:spLocks noGrp="1"/>
          </p:cNvSpPr>
          <p:nvPr>
            <p:ph type="title"/>
          </p:nvPr>
        </p:nvSpPr>
        <p:spPr>
          <a:xfrm>
            <a:off x="839788" y="828000"/>
            <a:ext cx="3932237" cy="1197650"/>
          </a:xfrm>
        </p:spPr>
        <p:txBody>
          <a:bodyPr anchor="b">
            <a:normAutofit/>
          </a:bodyPr>
          <a:lstStyle/>
          <a:p>
            <a:br>
              <a:rPr lang="en-US" sz="2400" dirty="0"/>
            </a:br>
            <a:endParaRPr lang="sv-SE" sz="2200" dirty="0"/>
          </a:p>
        </p:txBody>
      </p:sp>
      <p:sp>
        <p:nvSpPr>
          <p:cNvPr id="10" name="Text Placeholder 3">
            <a:extLst>
              <a:ext uri="{FF2B5EF4-FFF2-40B4-BE49-F238E27FC236}">
                <a16:creationId xmlns:a16="http://schemas.microsoft.com/office/drawing/2014/main" id="{9CD8F007-EA4E-3799-835F-4EC76E207638}"/>
              </a:ext>
            </a:extLst>
          </p:cNvPr>
          <p:cNvSpPr>
            <a:spLocks noGrp="1"/>
          </p:cNvSpPr>
          <p:nvPr>
            <p:ph type="body" sz="half" idx="2"/>
          </p:nvPr>
        </p:nvSpPr>
        <p:spPr>
          <a:xfrm>
            <a:off x="839787" y="692150"/>
            <a:ext cx="3932237" cy="5033051"/>
          </a:xfrm>
        </p:spPr>
        <p:txBody>
          <a:bodyPr>
            <a:normAutofit/>
          </a:bodyPr>
          <a:lstStyle/>
          <a:p>
            <a:r>
              <a:rPr lang="sv-SE" sz="3200" dirty="0"/>
              <a:t>Upplever du ändå att det är för varmt eller för kallt?</a:t>
            </a:r>
          </a:p>
          <a:p>
            <a:r>
              <a:rPr lang="sv-SE" sz="3200" dirty="0"/>
              <a:t> </a:t>
            </a:r>
            <a:br>
              <a:rPr lang="sv-SE" sz="3200" dirty="0"/>
            </a:br>
            <a:r>
              <a:rPr lang="sv-SE" sz="3200" dirty="0"/>
              <a:t>Välkommen att kontakta </a:t>
            </a:r>
            <a:r>
              <a:rPr lang="sv-SE" sz="3200" dirty="0" err="1"/>
              <a:t>Locums</a:t>
            </a:r>
            <a:r>
              <a:rPr lang="sv-SE" sz="3200"/>
              <a:t> kundtjänst!</a:t>
            </a:r>
            <a:endParaRPr lang="en-US" sz="3200" dirty="0"/>
          </a:p>
        </p:txBody>
      </p:sp>
    </p:spTree>
    <p:extLst>
      <p:ext uri="{BB962C8B-B14F-4D97-AF65-F5344CB8AC3E}">
        <p14:creationId xmlns:p14="http://schemas.microsoft.com/office/powerpoint/2010/main" val="3144015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13">
            <a:extLst>
              <a:ext uri="{FF2B5EF4-FFF2-40B4-BE49-F238E27FC236}">
                <a16:creationId xmlns:a16="http://schemas.microsoft.com/office/drawing/2014/main" id="{702CBDF6-B017-C41F-9015-7721225D3F1F}"/>
              </a:ext>
            </a:extLst>
          </p:cNvPr>
          <p:cNvPicPr>
            <a:picLocks noChangeAspect="1"/>
          </p:cNvPicPr>
          <p:nvPr/>
        </p:nvPicPr>
        <p:blipFill>
          <a:blip r:embed="rId2" cstate="screen">
            <a:extLst>
              <a:ext uri="{28A0092B-C50C-407E-A947-70E740481C1C}">
                <a14:useLocalDpi xmlns:a14="http://schemas.microsoft.com/office/drawing/2010/main"/>
              </a:ext>
            </a:extLst>
          </a:blip>
          <a:srcRect t="7812" b="7812"/>
          <a:stretch/>
        </p:blipFill>
        <p:spPr>
          <a:xfrm>
            <a:off x="0" y="-1"/>
            <a:ext cx="12192000" cy="6858001"/>
          </a:xfrm>
          <a:prstGeom prst="rect">
            <a:avLst/>
          </a:prstGeom>
        </p:spPr>
      </p:pic>
      <p:pic>
        <p:nvPicPr>
          <p:cNvPr id="5" name="Bildobjekt 4">
            <a:extLst>
              <a:ext uri="{FF2B5EF4-FFF2-40B4-BE49-F238E27FC236}">
                <a16:creationId xmlns:a16="http://schemas.microsoft.com/office/drawing/2014/main" id="{6DDC1C3A-EF9A-7B67-DD01-2D1A71BC782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47526" y="6274276"/>
            <a:ext cx="986334" cy="388353"/>
          </a:xfrm>
          <a:prstGeom prst="rect">
            <a:avLst/>
          </a:prstGeom>
        </p:spPr>
      </p:pic>
      <p:sp>
        <p:nvSpPr>
          <p:cNvPr id="6" name="Platshållare för datum 3">
            <a:extLst>
              <a:ext uri="{FF2B5EF4-FFF2-40B4-BE49-F238E27FC236}">
                <a16:creationId xmlns:a16="http://schemas.microsoft.com/office/drawing/2014/main" id="{78BD4BE9-761D-EF94-4B61-06E315710826}"/>
              </a:ext>
            </a:extLst>
          </p:cNvPr>
          <p:cNvSpPr>
            <a:spLocks noGrp="1"/>
          </p:cNvSpPr>
          <p:nvPr>
            <p:ph type="dt" sz="half" idx="10"/>
          </p:nvPr>
        </p:nvSpPr>
        <p:spPr>
          <a:xfrm>
            <a:off x="838200" y="6356350"/>
            <a:ext cx="2743200" cy="365125"/>
          </a:xfrm>
          <a:prstGeom prst="rect">
            <a:avLst/>
          </a:prstGeom>
        </p:spPr>
        <p:txBody>
          <a:bodyPr rtlCol="0"/>
          <a:lstStyle>
            <a:lvl1pPr>
              <a:defRPr>
                <a:solidFill>
                  <a:schemeClr val="bg1">
                    <a:lumMod val="85000"/>
                  </a:schemeClr>
                </a:solidFill>
              </a:defRPr>
            </a:lvl1pPr>
          </a:lstStyle>
          <a:p>
            <a:pPr rtl="0"/>
            <a:r>
              <a:rPr lang="sv-SE" noProof="0"/>
              <a:t>20XX</a:t>
            </a:r>
          </a:p>
        </p:txBody>
      </p:sp>
      <p:sp>
        <p:nvSpPr>
          <p:cNvPr id="9" name="Platshållare för innehåll 2">
            <a:extLst>
              <a:ext uri="{FF2B5EF4-FFF2-40B4-BE49-F238E27FC236}">
                <a16:creationId xmlns:a16="http://schemas.microsoft.com/office/drawing/2014/main" id="{5018B1C4-9683-DF55-7608-885B9C95AB3E}"/>
              </a:ext>
            </a:extLst>
          </p:cNvPr>
          <p:cNvSpPr txBox="1">
            <a:spLocks/>
          </p:cNvSpPr>
          <p:nvPr/>
        </p:nvSpPr>
        <p:spPr>
          <a:xfrm>
            <a:off x="1714500" y="3566160"/>
            <a:ext cx="3897085" cy="26517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sv-SE"/>
              <a:t>Klicka för att redigera text</a:t>
            </a:r>
            <a:endParaRPr lang="sv-SE" dirty="0"/>
          </a:p>
        </p:txBody>
      </p:sp>
      <p:sp>
        <p:nvSpPr>
          <p:cNvPr id="10" name="Rektangulär 8">
            <a:extLst>
              <a:ext uri="{FF2B5EF4-FFF2-40B4-BE49-F238E27FC236}">
                <a16:creationId xmlns:a16="http://schemas.microsoft.com/office/drawing/2014/main" id="{74B89E3B-ABBD-CC96-E97C-565B2A0371C6}"/>
              </a:ext>
            </a:extLst>
          </p:cNvPr>
          <p:cNvSpPr/>
          <p:nvPr/>
        </p:nvSpPr>
        <p:spPr>
          <a:xfrm>
            <a:off x="838200" y="0"/>
            <a:ext cx="4018935" cy="6858000"/>
          </a:xfrm>
          <a:prstGeom prst="rect">
            <a:avLst/>
          </a:prstGeom>
          <a:solidFill>
            <a:srgbClr val="A8D0F0">
              <a:alpha val="9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a:p>
        </p:txBody>
      </p:sp>
      <p:sp>
        <p:nvSpPr>
          <p:cNvPr id="11" name="Rubrik 1">
            <a:extLst>
              <a:ext uri="{FF2B5EF4-FFF2-40B4-BE49-F238E27FC236}">
                <a16:creationId xmlns:a16="http://schemas.microsoft.com/office/drawing/2014/main" id="{4FC5EF1B-016D-C591-84E9-2EBF15F28D9E}"/>
              </a:ext>
            </a:extLst>
          </p:cNvPr>
          <p:cNvSpPr txBox="1">
            <a:spLocks/>
          </p:cNvSpPr>
          <p:nvPr/>
        </p:nvSpPr>
        <p:spPr>
          <a:xfrm>
            <a:off x="1211957" y="2651760"/>
            <a:ext cx="3270017" cy="640080"/>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sv-SE" sz="4000" dirty="0"/>
              <a:t>Tack för idag!</a:t>
            </a:r>
          </a:p>
        </p:txBody>
      </p:sp>
      <p:sp>
        <p:nvSpPr>
          <p:cNvPr id="12" name="Platshållare för innehåll 2">
            <a:extLst>
              <a:ext uri="{FF2B5EF4-FFF2-40B4-BE49-F238E27FC236}">
                <a16:creationId xmlns:a16="http://schemas.microsoft.com/office/drawing/2014/main" id="{478B3708-20D9-5CB9-4D2E-86409151846B}"/>
              </a:ext>
            </a:extLst>
          </p:cNvPr>
          <p:cNvSpPr txBox="1">
            <a:spLocks/>
          </p:cNvSpPr>
          <p:nvPr/>
        </p:nvSpPr>
        <p:spPr>
          <a:xfrm>
            <a:off x="1357116" y="3566160"/>
            <a:ext cx="2979701" cy="2651760"/>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dirty="0"/>
              <a:t>Klicka för att redigera text</a:t>
            </a:r>
          </a:p>
        </p:txBody>
      </p:sp>
    </p:spTree>
    <p:extLst>
      <p:ext uri="{BB962C8B-B14F-4D97-AF65-F5344CB8AC3E}">
        <p14:creationId xmlns:p14="http://schemas.microsoft.com/office/powerpoint/2010/main" val="23589324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latshållare för bild 5">
            <a:extLst>
              <a:ext uri="{FF2B5EF4-FFF2-40B4-BE49-F238E27FC236}">
                <a16:creationId xmlns:a16="http://schemas.microsoft.com/office/drawing/2014/main" id="{33053C6F-A885-ACA0-F86F-AF48113FD146}"/>
              </a:ext>
            </a:extLst>
          </p:cNvPr>
          <p:cNvPicPr>
            <a:picLocks noChangeAspect="1"/>
          </p:cNvPicPr>
          <p:nvPr/>
        </p:nvPicPr>
        <p:blipFill rotWithShape="1">
          <a:blip r:embed="rId2"/>
          <a:srcRect l="553" t="11374" b="3318"/>
          <a:stretch/>
        </p:blipFill>
        <p:spPr>
          <a:xfrm>
            <a:off x="1524" y="0"/>
            <a:ext cx="12188952" cy="6858000"/>
          </a:xfrm>
          <a:prstGeom prst="rect">
            <a:avLst/>
          </a:prstGeom>
        </p:spPr>
      </p:pic>
      <p:sp>
        <p:nvSpPr>
          <p:cNvPr id="13" name="Rektangulär 9">
            <a:extLst>
              <a:ext uri="{FF2B5EF4-FFF2-40B4-BE49-F238E27FC236}">
                <a16:creationId xmlns:a16="http://schemas.microsoft.com/office/drawing/2014/main" id="{91949FF6-D14E-E9AA-30B2-DADCB4E3D10F}"/>
              </a:ext>
            </a:extLst>
          </p:cNvPr>
          <p:cNvSpPr/>
          <p:nvPr/>
        </p:nvSpPr>
        <p:spPr>
          <a:xfrm>
            <a:off x="5789676" y="777240"/>
            <a:ext cx="5792724" cy="5303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a:p>
        </p:txBody>
      </p:sp>
      <p:sp>
        <p:nvSpPr>
          <p:cNvPr id="16" name="Rubrik 1">
            <a:extLst>
              <a:ext uri="{FF2B5EF4-FFF2-40B4-BE49-F238E27FC236}">
                <a16:creationId xmlns:a16="http://schemas.microsoft.com/office/drawing/2014/main" id="{4E4C7E2E-2029-DCDE-A0B9-02CB57531C2F}"/>
              </a:ext>
            </a:extLst>
          </p:cNvPr>
          <p:cNvSpPr>
            <a:spLocks noGrp="1"/>
          </p:cNvSpPr>
          <p:nvPr>
            <p:ph type="title" hasCustomPrompt="1"/>
          </p:nvPr>
        </p:nvSpPr>
        <p:spPr>
          <a:xfrm>
            <a:off x="6184491" y="1265904"/>
            <a:ext cx="5191431" cy="4326192"/>
          </a:xfrm>
        </p:spPr>
        <p:txBody>
          <a:bodyPr rtlCol="0">
            <a:noAutofit/>
          </a:bodyPr>
          <a:lstStyle>
            <a:lvl1pPr>
              <a:defRPr sz="4000"/>
            </a:lvl1pPr>
          </a:lstStyle>
          <a:p>
            <a:pPr rtl="0"/>
            <a:r>
              <a:rPr lang="sv-SE" sz="3000" i="0" dirty="0">
                <a:effectLst/>
              </a:rPr>
              <a:t>Vår ambition är att leverera bästa möjliga inomhusklimat för vårdens lokaler, både när det gäller kontorsytor, mottagningar, vård-avdelningar och andra specialiserade lokaler. </a:t>
            </a:r>
            <a:br>
              <a:rPr lang="sv-SE" sz="3000" i="0" dirty="0">
                <a:effectLst/>
              </a:rPr>
            </a:br>
            <a:br>
              <a:rPr lang="sv-SE" sz="3000" i="0" dirty="0">
                <a:effectLst/>
              </a:rPr>
            </a:br>
            <a:r>
              <a:rPr lang="sv-SE" sz="3000" i="0" dirty="0">
                <a:effectLst/>
              </a:rPr>
              <a:t>Så här hänger det ihop och det här kan du göra själv! </a:t>
            </a:r>
            <a:endParaRPr lang="sv-SE" sz="3000" noProof="0" dirty="0"/>
          </a:p>
        </p:txBody>
      </p:sp>
    </p:spTree>
    <p:extLst>
      <p:ext uri="{BB962C8B-B14F-4D97-AF65-F5344CB8AC3E}">
        <p14:creationId xmlns:p14="http://schemas.microsoft.com/office/powerpoint/2010/main" val="27662115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542222E-FC94-F7CD-2652-0DAE2A4E996D}"/>
              </a:ext>
            </a:extLst>
          </p:cNvPr>
          <p:cNvSpPr>
            <a:spLocks noGrp="1"/>
          </p:cNvSpPr>
          <p:nvPr>
            <p:ph type="title"/>
          </p:nvPr>
        </p:nvSpPr>
        <p:spPr>
          <a:xfrm>
            <a:off x="839788" y="692150"/>
            <a:ext cx="3932237" cy="1020534"/>
          </a:xfrm>
        </p:spPr>
        <p:txBody>
          <a:bodyPr anchor="t">
            <a:noAutofit/>
          </a:bodyPr>
          <a:lstStyle/>
          <a:p>
            <a:r>
              <a:rPr lang="en-US" sz="3600" dirty="0" err="1"/>
              <a:t>Inomhusklimat</a:t>
            </a:r>
            <a:r>
              <a:rPr lang="en-US" sz="3600" dirty="0"/>
              <a:t> </a:t>
            </a:r>
            <a:r>
              <a:rPr lang="en-US" sz="3600" dirty="0" err="1"/>
              <a:t>är</a:t>
            </a:r>
            <a:r>
              <a:rPr lang="en-US" sz="3600" dirty="0"/>
              <a:t> </a:t>
            </a:r>
            <a:r>
              <a:rPr lang="en-US" sz="3600" dirty="0" err="1"/>
              <a:t>komplext</a:t>
            </a:r>
            <a:endParaRPr lang="en-US" sz="3600" dirty="0"/>
          </a:p>
        </p:txBody>
      </p:sp>
      <p:sp>
        <p:nvSpPr>
          <p:cNvPr id="17" name="Content Placeholder 2">
            <a:extLst>
              <a:ext uri="{FF2B5EF4-FFF2-40B4-BE49-F238E27FC236}">
                <a16:creationId xmlns:a16="http://schemas.microsoft.com/office/drawing/2014/main" id="{CF9C983D-4F67-EFD2-FA5B-EB4F92A569BD}"/>
              </a:ext>
            </a:extLst>
          </p:cNvPr>
          <p:cNvSpPr>
            <a:spLocks noGrp="1"/>
          </p:cNvSpPr>
          <p:nvPr>
            <p:ph type="body" sz="half" idx="2"/>
          </p:nvPr>
        </p:nvSpPr>
        <p:spPr>
          <a:xfrm>
            <a:off x="839788" y="1889799"/>
            <a:ext cx="3932237" cy="3835401"/>
          </a:xfrm>
        </p:spPr>
        <p:txBody>
          <a:bodyPr>
            <a:normAutofit/>
          </a:bodyPr>
          <a:lstStyle/>
          <a:p>
            <a:pPr marL="0" indent="0">
              <a:buNone/>
            </a:pPr>
            <a:r>
              <a:rPr lang="en-US" sz="2400" b="1" dirty="0" err="1"/>
              <a:t>Fysiska</a:t>
            </a:r>
            <a:r>
              <a:rPr lang="en-US" sz="2400" b="1" dirty="0"/>
              <a:t> </a:t>
            </a:r>
            <a:r>
              <a:rPr lang="en-US" sz="2400" b="1" dirty="0" err="1"/>
              <a:t>faktorer</a:t>
            </a:r>
            <a:endParaRPr lang="en-US" sz="2400" b="1" dirty="0"/>
          </a:p>
          <a:p>
            <a:pPr marL="342900" indent="-342900">
              <a:buFont typeface="Arial" panose="020B0604020202020204" pitchFamily="34" charset="0"/>
              <a:buChar char="•"/>
            </a:pPr>
            <a:r>
              <a:rPr lang="en-US" sz="2400" dirty="0"/>
              <a:t>Kyla </a:t>
            </a:r>
            <a:r>
              <a:rPr lang="en-US" sz="2400" dirty="0" err="1"/>
              <a:t>och</a:t>
            </a:r>
            <a:r>
              <a:rPr lang="en-US" sz="2400" dirty="0"/>
              <a:t> </a:t>
            </a:r>
            <a:r>
              <a:rPr lang="en-US" sz="2400" dirty="0" err="1"/>
              <a:t>värme</a:t>
            </a:r>
            <a:endParaRPr lang="en-US" sz="2400" dirty="0"/>
          </a:p>
          <a:p>
            <a:pPr marL="342900" indent="-342900">
              <a:buFont typeface="Arial" panose="020B0604020202020204" pitchFamily="34" charset="0"/>
              <a:buChar char="•"/>
            </a:pPr>
            <a:r>
              <a:rPr lang="en-US" sz="2400" dirty="0" err="1"/>
              <a:t>Ljusinsläpp</a:t>
            </a:r>
            <a:endParaRPr lang="en-US" sz="2400" dirty="0"/>
          </a:p>
          <a:p>
            <a:pPr marL="342900" indent="-342900">
              <a:buFont typeface="Arial" panose="020B0604020202020204" pitchFamily="34" charset="0"/>
              <a:buChar char="•"/>
            </a:pPr>
            <a:r>
              <a:rPr lang="en-US" sz="2400" dirty="0" err="1"/>
              <a:t>Luftflöde</a:t>
            </a:r>
            <a:endParaRPr lang="en-US" sz="2400" dirty="0"/>
          </a:p>
          <a:p>
            <a:pPr marL="342900" indent="-342900">
              <a:buFont typeface="Arial" panose="020B0604020202020204" pitchFamily="34" charset="0"/>
              <a:buChar char="•"/>
            </a:pPr>
            <a:r>
              <a:rPr lang="en-US" sz="2400" dirty="0" err="1"/>
              <a:t>Lokalens</a:t>
            </a:r>
            <a:r>
              <a:rPr lang="en-US" sz="2400" dirty="0"/>
              <a:t> </a:t>
            </a:r>
            <a:r>
              <a:rPr lang="en-US" sz="2400" dirty="0" err="1"/>
              <a:t>användningsområde</a:t>
            </a:r>
            <a:endParaRPr lang="en-US" sz="2400" dirty="0"/>
          </a:p>
        </p:txBody>
      </p:sp>
      <p:pic>
        <p:nvPicPr>
          <p:cNvPr id="2" name="Platshållare för innehåll 2" descr="En bild som visar höst, blad, utomhus, träd&#10;&#10;Automatiskt genererad beskrivning">
            <a:extLst>
              <a:ext uri="{FF2B5EF4-FFF2-40B4-BE49-F238E27FC236}">
                <a16:creationId xmlns:a16="http://schemas.microsoft.com/office/drawing/2014/main" id="{76A9671E-14B8-894F-3633-4E7FA506D52A}"/>
              </a:ext>
            </a:extLst>
          </p:cNvPr>
          <p:cNvPicPr>
            <a:picLocks noChangeAspect="1"/>
          </p:cNvPicPr>
          <p:nvPr/>
        </p:nvPicPr>
        <p:blipFill rotWithShape="1">
          <a:blip r:embed="rId3">
            <a:extLst>
              <a:ext uri="{28A0092B-C50C-407E-A947-70E740481C1C}">
                <a14:useLocalDpi xmlns:a14="http://schemas.microsoft.com/office/drawing/2010/main" val="0"/>
              </a:ext>
            </a:extLst>
          </a:blip>
          <a:srcRect l="18143" r="-2" b="-2"/>
          <a:stretch/>
        </p:blipFill>
        <p:spPr>
          <a:xfrm>
            <a:off x="5648325" y="692150"/>
            <a:ext cx="6172200" cy="5033050"/>
          </a:xfrm>
          <a:prstGeom prst="rect">
            <a:avLst/>
          </a:prstGeom>
          <a:noFill/>
        </p:spPr>
      </p:pic>
    </p:spTree>
    <p:extLst>
      <p:ext uri="{BB962C8B-B14F-4D97-AF65-F5344CB8AC3E}">
        <p14:creationId xmlns:p14="http://schemas.microsoft.com/office/powerpoint/2010/main" val="25965622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latshållare för innehåll 2" descr="En bild som visar inomhus, vägg, rum, Medicinsk utrustning&#10;&#10;Automatiskt genererad beskrivning">
            <a:extLst>
              <a:ext uri="{FF2B5EF4-FFF2-40B4-BE49-F238E27FC236}">
                <a16:creationId xmlns:a16="http://schemas.microsoft.com/office/drawing/2014/main" id="{1D9DA4E1-2A96-D042-39C1-02C35976C7C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554" r="18784" b="-2"/>
          <a:stretch/>
        </p:blipFill>
        <p:spPr>
          <a:xfrm>
            <a:off x="5648325" y="710014"/>
            <a:ext cx="6172200" cy="5033050"/>
          </a:xfrm>
          <a:noFill/>
        </p:spPr>
      </p:pic>
      <p:sp>
        <p:nvSpPr>
          <p:cNvPr id="15" name="Title 1">
            <a:extLst>
              <a:ext uri="{FF2B5EF4-FFF2-40B4-BE49-F238E27FC236}">
                <a16:creationId xmlns:a16="http://schemas.microsoft.com/office/drawing/2014/main" id="{0542222E-FC94-F7CD-2652-0DAE2A4E996D}"/>
              </a:ext>
            </a:extLst>
          </p:cNvPr>
          <p:cNvSpPr>
            <a:spLocks noGrp="1"/>
          </p:cNvSpPr>
          <p:nvPr>
            <p:ph type="title"/>
          </p:nvPr>
        </p:nvSpPr>
        <p:spPr>
          <a:xfrm>
            <a:off x="839788" y="692150"/>
            <a:ext cx="3932237" cy="1020534"/>
          </a:xfrm>
        </p:spPr>
        <p:txBody>
          <a:bodyPr anchor="t">
            <a:noAutofit/>
          </a:bodyPr>
          <a:lstStyle/>
          <a:p>
            <a:r>
              <a:rPr lang="en-US" sz="3600" dirty="0" err="1"/>
              <a:t>Inomhusklimat</a:t>
            </a:r>
            <a:r>
              <a:rPr lang="en-US" sz="3600" dirty="0"/>
              <a:t> </a:t>
            </a:r>
            <a:r>
              <a:rPr lang="en-US" sz="3600" dirty="0" err="1"/>
              <a:t>är</a:t>
            </a:r>
            <a:r>
              <a:rPr lang="en-US" sz="3600" dirty="0"/>
              <a:t> </a:t>
            </a:r>
            <a:r>
              <a:rPr lang="en-US" sz="3600" dirty="0" err="1"/>
              <a:t>komplext</a:t>
            </a:r>
            <a:endParaRPr lang="en-US" sz="3600" dirty="0"/>
          </a:p>
        </p:txBody>
      </p:sp>
      <p:sp>
        <p:nvSpPr>
          <p:cNvPr id="6" name="Content Placeholder 2">
            <a:extLst>
              <a:ext uri="{FF2B5EF4-FFF2-40B4-BE49-F238E27FC236}">
                <a16:creationId xmlns:a16="http://schemas.microsoft.com/office/drawing/2014/main" id="{107E36A8-54DE-821D-F81F-339B573B1EEF}"/>
              </a:ext>
            </a:extLst>
          </p:cNvPr>
          <p:cNvSpPr txBox="1">
            <a:spLocks/>
          </p:cNvSpPr>
          <p:nvPr/>
        </p:nvSpPr>
        <p:spPr>
          <a:xfrm>
            <a:off x="839787" y="1888613"/>
            <a:ext cx="4446588" cy="446456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r>
              <a:rPr lang="en-US" sz="2400" b="1" dirty="0" err="1"/>
              <a:t>Lokalen</a:t>
            </a:r>
            <a:endParaRPr lang="en-US" sz="2400" b="1" dirty="0"/>
          </a:p>
          <a:p>
            <a:pPr marL="342900" indent="-342900">
              <a:buFont typeface="Arial" panose="020B0604020202020204" pitchFamily="34" charset="0"/>
              <a:buChar char="•"/>
            </a:pPr>
            <a:r>
              <a:rPr lang="en-US" sz="2400" dirty="0" err="1"/>
              <a:t>Rummets</a:t>
            </a:r>
            <a:r>
              <a:rPr lang="en-US" sz="2400" dirty="0"/>
              <a:t> </a:t>
            </a:r>
            <a:r>
              <a:rPr lang="en-US" sz="2400" dirty="0" err="1"/>
              <a:t>utformning</a:t>
            </a:r>
            <a:endParaRPr lang="en-US" sz="2400" dirty="0"/>
          </a:p>
          <a:p>
            <a:pPr marL="342900" indent="-342900">
              <a:buFont typeface="Arial" panose="020B0604020202020204" pitchFamily="34" charset="0"/>
              <a:buChar char="•"/>
            </a:pPr>
            <a:r>
              <a:rPr lang="en-US" sz="2400" dirty="0" err="1"/>
              <a:t>Fönstrens</a:t>
            </a:r>
            <a:r>
              <a:rPr lang="en-US" sz="2400" dirty="0"/>
              <a:t> </a:t>
            </a:r>
            <a:r>
              <a:rPr lang="en-US" sz="2400" dirty="0" err="1"/>
              <a:t>storlek</a:t>
            </a:r>
            <a:endParaRPr lang="en-US" sz="2400" dirty="0"/>
          </a:p>
          <a:p>
            <a:pPr marL="342900" indent="-342900">
              <a:buFont typeface="Arial" panose="020B0604020202020204" pitchFamily="34" charset="0"/>
              <a:buChar char="•"/>
            </a:pPr>
            <a:r>
              <a:rPr lang="en-US" sz="2400" dirty="0" err="1"/>
              <a:t>Installationernas</a:t>
            </a:r>
            <a:r>
              <a:rPr lang="en-US" sz="2400" dirty="0"/>
              <a:t> </a:t>
            </a:r>
            <a:r>
              <a:rPr lang="en-US" sz="2400" dirty="0" err="1"/>
              <a:t>placering</a:t>
            </a:r>
            <a:endParaRPr lang="en-US" sz="2400" dirty="0"/>
          </a:p>
          <a:p>
            <a:pPr marL="342900" indent="-342900">
              <a:buFont typeface="Arial" panose="020B0604020202020204" pitchFamily="34" charset="0"/>
              <a:buChar char="•"/>
            </a:pPr>
            <a:r>
              <a:rPr lang="en-US" sz="2400" dirty="0"/>
              <a:t>Hur </a:t>
            </a:r>
            <a:r>
              <a:rPr lang="en-US" sz="2400" dirty="0" err="1"/>
              <a:t>många</a:t>
            </a:r>
            <a:r>
              <a:rPr lang="en-US" sz="2400" dirty="0"/>
              <a:t> </a:t>
            </a:r>
            <a:r>
              <a:rPr lang="en-US" sz="2400" dirty="0" err="1"/>
              <a:t>som</a:t>
            </a:r>
            <a:r>
              <a:rPr lang="en-US" sz="2400" dirty="0"/>
              <a:t> </a:t>
            </a:r>
            <a:r>
              <a:rPr lang="en-US" sz="2400" dirty="0" err="1"/>
              <a:t>är</a:t>
            </a:r>
            <a:r>
              <a:rPr lang="en-US" sz="2400" dirty="0"/>
              <a:t> i </a:t>
            </a:r>
            <a:r>
              <a:rPr lang="en-US" sz="2400" dirty="0" err="1"/>
              <a:t>rummet</a:t>
            </a:r>
            <a:endParaRPr lang="en-US" sz="2400" dirty="0"/>
          </a:p>
          <a:p>
            <a:pPr marL="342900" indent="-342900">
              <a:buFont typeface="Arial" panose="020B0604020202020204" pitchFamily="34" charset="0"/>
              <a:buChar char="•"/>
            </a:pPr>
            <a:r>
              <a:rPr lang="en-US" sz="2400" dirty="0" err="1"/>
              <a:t>Värmealstrande</a:t>
            </a:r>
            <a:r>
              <a:rPr lang="en-US" sz="2400" dirty="0"/>
              <a:t> </a:t>
            </a:r>
            <a:r>
              <a:rPr lang="en-US" sz="2400" dirty="0" err="1"/>
              <a:t>utrustning</a:t>
            </a:r>
            <a:endParaRPr lang="en-US" sz="2400" dirty="0"/>
          </a:p>
          <a:p>
            <a:pPr marL="342900" indent="-342900">
              <a:buFont typeface="Arial" panose="020B0604020202020204" pitchFamily="34" charset="0"/>
              <a:buChar char="•"/>
            </a:pPr>
            <a:r>
              <a:rPr lang="en-US" sz="2400" dirty="0" err="1"/>
              <a:t>Möblering</a:t>
            </a:r>
            <a:endParaRPr lang="en-US" sz="2400" dirty="0"/>
          </a:p>
        </p:txBody>
      </p:sp>
    </p:spTree>
    <p:extLst>
      <p:ext uri="{BB962C8B-B14F-4D97-AF65-F5344CB8AC3E}">
        <p14:creationId xmlns:p14="http://schemas.microsoft.com/office/powerpoint/2010/main" val="3287294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tshållare för innehåll 7" descr="En bild som visar klädsel, person, inomhus, rum">
            <a:extLst>
              <a:ext uri="{FF2B5EF4-FFF2-40B4-BE49-F238E27FC236}">
                <a16:creationId xmlns:a16="http://schemas.microsoft.com/office/drawing/2014/main" id="{5D3ECAE0-A0B0-FE76-63D4-65474B0C47B9}"/>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8143" r="-2" b="-2"/>
          <a:stretch/>
        </p:blipFill>
        <p:spPr>
          <a:xfrm>
            <a:off x="5183188" y="828000"/>
            <a:ext cx="6172200" cy="5033050"/>
          </a:xfrm>
          <a:noFill/>
        </p:spPr>
      </p:pic>
      <p:sp>
        <p:nvSpPr>
          <p:cNvPr id="15" name="Title 1">
            <a:extLst>
              <a:ext uri="{FF2B5EF4-FFF2-40B4-BE49-F238E27FC236}">
                <a16:creationId xmlns:a16="http://schemas.microsoft.com/office/drawing/2014/main" id="{0542222E-FC94-F7CD-2652-0DAE2A4E996D}"/>
              </a:ext>
            </a:extLst>
          </p:cNvPr>
          <p:cNvSpPr>
            <a:spLocks noGrp="1"/>
          </p:cNvSpPr>
          <p:nvPr>
            <p:ph type="title"/>
          </p:nvPr>
        </p:nvSpPr>
        <p:spPr>
          <a:xfrm>
            <a:off x="839788" y="828000"/>
            <a:ext cx="3932237" cy="1020534"/>
          </a:xfrm>
        </p:spPr>
        <p:txBody>
          <a:bodyPr anchor="b">
            <a:normAutofit/>
          </a:bodyPr>
          <a:lstStyle/>
          <a:p>
            <a:r>
              <a:rPr lang="en-US" sz="3000" err="1"/>
              <a:t>Värme</a:t>
            </a:r>
            <a:r>
              <a:rPr lang="en-US" sz="3000"/>
              <a:t> </a:t>
            </a:r>
            <a:r>
              <a:rPr lang="en-US" sz="3000" err="1"/>
              <a:t>och</a:t>
            </a:r>
            <a:r>
              <a:rPr lang="en-US" sz="3000"/>
              <a:t> </a:t>
            </a:r>
            <a:r>
              <a:rPr lang="en-US" sz="3000" err="1"/>
              <a:t>kyla</a:t>
            </a:r>
            <a:r>
              <a:rPr lang="en-US" sz="3000"/>
              <a:t> - </a:t>
            </a:r>
            <a:r>
              <a:rPr lang="en-US" sz="3000" err="1"/>
              <a:t>en</a:t>
            </a:r>
            <a:r>
              <a:rPr lang="en-US" sz="3000"/>
              <a:t> </a:t>
            </a:r>
            <a:r>
              <a:rPr lang="en-US" sz="3000" err="1"/>
              <a:t>individuell</a:t>
            </a:r>
            <a:r>
              <a:rPr lang="en-US" sz="3000"/>
              <a:t> </a:t>
            </a:r>
            <a:r>
              <a:rPr lang="en-US" sz="3000" err="1"/>
              <a:t>upplevelse</a:t>
            </a:r>
            <a:endParaRPr lang="en-US" sz="3000"/>
          </a:p>
        </p:txBody>
      </p:sp>
      <p:sp>
        <p:nvSpPr>
          <p:cNvPr id="17" name="Content Placeholder 2">
            <a:extLst>
              <a:ext uri="{FF2B5EF4-FFF2-40B4-BE49-F238E27FC236}">
                <a16:creationId xmlns:a16="http://schemas.microsoft.com/office/drawing/2014/main" id="{CF9C983D-4F67-EFD2-FA5B-EB4F92A569BD}"/>
              </a:ext>
            </a:extLst>
          </p:cNvPr>
          <p:cNvSpPr>
            <a:spLocks noGrp="1"/>
          </p:cNvSpPr>
          <p:nvPr>
            <p:ph type="body" sz="half" idx="2"/>
          </p:nvPr>
        </p:nvSpPr>
        <p:spPr>
          <a:xfrm>
            <a:off x="839788" y="2025650"/>
            <a:ext cx="3932237" cy="3835401"/>
          </a:xfrm>
        </p:spPr>
        <p:txBody>
          <a:bodyPr>
            <a:normAutofit/>
          </a:bodyPr>
          <a:lstStyle/>
          <a:p>
            <a:pPr marL="0" indent="0">
              <a:buNone/>
            </a:pPr>
            <a:r>
              <a:rPr lang="en-US" b="1" err="1"/>
              <a:t>Faktorer</a:t>
            </a:r>
            <a:endParaRPr lang="en-US" b="1"/>
          </a:p>
          <a:p>
            <a:pPr marL="342900" indent="-342900">
              <a:buFont typeface="Arial" panose="020B0604020202020204" pitchFamily="34" charset="0"/>
              <a:buChar char="•"/>
            </a:pPr>
            <a:r>
              <a:rPr lang="en-US" err="1"/>
              <a:t>Kläder</a:t>
            </a:r>
            <a:endParaRPr lang="en-US"/>
          </a:p>
          <a:p>
            <a:pPr marL="342900" indent="-342900">
              <a:buFont typeface="Arial" panose="020B0604020202020204" pitchFamily="34" charset="0"/>
              <a:buChar char="•"/>
            </a:pPr>
            <a:r>
              <a:rPr lang="en-US" err="1"/>
              <a:t>Ålder</a:t>
            </a:r>
            <a:r>
              <a:rPr lang="en-US"/>
              <a:t> </a:t>
            </a:r>
          </a:p>
          <a:p>
            <a:pPr marL="342900" indent="-342900">
              <a:buFont typeface="Arial" panose="020B0604020202020204" pitchFamily="34" charset="0"/>
              <a:buChar char="•"/>
            </a:pPr>
            <a:r>
              <a:rPr lang="en-US" err="1"/>
              <a:t>Vikt</a:t>
            </a:r>
            <a:r>
              <a:rPr lang="en-US"/>
              <a:t> </a:t>
            </a:r>
          </a:p>
          <a:p>
            <a:pPr marL="342900" indent="-342900">
              <a:buFont typeface="Arial" panose="020B0604020202020204" pitchFamily="34" charset="0"/>
              <a:buChar char="•"/>
            </a:pPr>
            <a:r>
              <a:rPr lang="en-US" err="1"/>
              <a:t>Aktivitetsnivå</a:t>
            </a:r>
            <a:endParaRPr lang="en-US"/>
          </a:p>
          <a:p>
            <a:pPr marL="342900" indent="-342900">
              <a:buFont typeface="Arial" panose="020B0604020202020204" pitchFamily="34" charset="0"/>
              <a:buChar char="•"/>
            </a:pPr>
            <a:r>
              <a:rPr lang="en-US" err="1"/>
              <a:t>Dagsform</a:t>
            </a:r>
            <a:endParaRPr lang="en-US"/>
          </a:p>
          <a:p>
            <a:pPr marL="0" indent="0">
              <a:buNone/>
            </a:pPr>
            <a:endParaRPr lang="en-US" dirty="0"/>
          </a:p>
        </p:txBody>
      </p:sp>
    </p:spTree>
    <p:extLst>
      <p:ext uri="{BB962C8B-B14F-4D97-AF65-F5344CB8AC3E}">
        <p14:creationId xmlns:p14="http://schemas.microsoft.com/office/powerpoint/2010/main" val="34904461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44">
            <a:extLst>
              <a:ext uri="{FF2B5EF4-FFF2-40B4-BE49-F238E27FC236}">
                <a16:creationId xmlns:a16="http://schemas.microsoft.com/office/drawing/2014/main" id="{F2E1D811-1170-F40A-C453-28B707709577}"/>
              </a:ext>
            </a:extLst>
          </p:cNvPr>
          <p:cNvPicPr>
            <a:picLocks noChangeAspect="1"/>
          </p:cNvPicPr>
          <p:nvPr/>
        </p:nvPicPr>
        <p:blipFill>
          <a:blip r:embed="rId3"/>
          <a:srcRect t="31250" b="31250"/>
          <a:stretch/>
        </p:blipFill>
        <p:spPr>
          <a:xfrm>
            <a:off x="1" y="0"/>
            <a:ext cx="12192000" cy="6858000"/>
          </a:xfrm>
          <a:prstGeom prst="rect">
            <a:avLst/>
          </a:prstGeom>
        </p:spPr>
      </p:pic>
      <p:sp>
        <p:nvSpPr>
          <p:cNvPr id="10" name="Rektangulär 13">
            <a:extLst>
              <a:ext uri="{FF2B5EF4-FFF2-40B4-BE49-F238E27FC236}">
                <a16:creationId xmlns:a16="http://schemas.microsoft.com/office/drawing/2014/main" id="{61402248-0405-946A-2B36-9DBBA1650A5D}"/>
              </a:ext>
            </a:extLst>
          </p:cNvPr>
          <p:cNvSpPr/>
          <p:nvPr/>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a:p>
        </p:txBody>
      </p:sp>
      <p:sp>
        <p:nvSpPr>
          <p:cNvPr id="11" name="Rubrik 1">
            <a:extLst>
              <a:ext uri="{FF2B5EF4-FFF2-40B4-BE49-F238E27FC236}">
                <a16:creationId xmlns:a16="http://schemas.microsoft.com/office/drawing/2014/main" id="{3EC3BAD4-0F47-7E93-539A-8109F4E5E203}"/>
              </a:ext>
            </a:extLst>
          </p:cNvPr>
          <p:cNvSpPr>
            <a:spLocks noGrp="1"/>
          </p:cNvSpPr>
          <p:nvPr>
            <p:ph type="title" hasCustomPrompt="1"/>
          </p:nvPr>
        </p:nvSpPr>
        <p:spPr>
          <a:xfrm>
            <a:off x="1270800" y="1005840"/>
            <a:ext cx="10835475" cy="640080"/>
          </a:xfrm>
        </p:spPr>
        <p:txBody>
          <a:bodyPr rtlCol="0">
            <a:noAutofit/>
          </a:bodyPr>
          <a:lstStyle>
            <a:lvl1pPr algn="l">
              <a:defRPr sz="3600"/>
            </a:lvl1pPr>
          </a:lstStyle>
          <a:p>
            <a:pPr rtl="0"/>
            <a:r>
              <a:rPr lang="sv-SE" sz="3400" dirty="0"/>
              <a:t>Lokaler från olika tider påverkar förutsättningarna</a:t>
            </a:r>
            <a:endParaRPr lang="sv-SE" sz="3400" noProof="0" dirty="0"/>
          </a:p>
        </p:txBody>
      </p:sp>
      <p:pic>
        <p:nvPicPr>
          <p:cNvPr id="18" name="Bildobjekt 17">
            <a:extLst>
              <a:ext uri="{FF2B5EF4-FFF2-40B4-BE49-F238E27FC236}">
                <a16:creationId xmlns:a16="http://schemas.microsoft.com/office/drawing/2014/main" id="{85C269DB-F962-C2F8-3072-2E2AC5AE09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47526" y="6274276"/>
            <a:ext cx="986334" cy="388353"/>
          </a:xfrm>
          <a:prstGeom prst="rect">
            <a:avLst/>
          </a:prstGeom>
        </p:spPr>
      </p:pic>
      <p:pic>
        <p:nvPicPr>
          <p:cNvPr id="19" name="Platshållare för innehåll 15" descr="En bild som visar inomhus, innertak, Kontorsbyggnad, klädsel&#10;&#10;Automatiskt genererad beskrivning">
            <a:extLst>
              <a:ext uri="{FF2B5EF4-FFF2-40B4-BE49-F238E27FC236}">
                <a16:creationId xmlns:a16="http://schemas.microsoft.com/office/drawing/2014/main" id="{8B615100-560C-1450-98C0-47F20E60F3FE}"/>
              </a:ext>
            </a:extLst>
          </p:cNvPr>
          <p:cNvPicPr>
            <a:picLocks noGrp="1" noChangeAspect="1"/>
          </p:cNvPicPr>
          <p:nvPr>
            <p:ph sz="half" idx="1"/>
          </p:nvPr>
        </p:nvPicPr>
        <p:blipFill rotWithShape="1">
          <a:blip r:embed="rId5">
            <a:extLst>
              <a:ext uri="{28A0092B-C50C-407E-A947-70E740481C1C}">
                <a14:useLocalDpi xmlns:a14="http://schemas.microsoft.com/office/drawing/2010/main" val="0"/>
              </a:ext>
            </a:extLst>
          </a:blip>
          <a:srcRect l="3219" t="344" r="16630" b="2093"/>
          <a:stretch/>
        </p:blipFill>
        <p:spPr>
          <a:xfrm>
            <a:off x="1379538" y="1887466"/>
            <a:ext cx="4519817" cy="3667760"/>
          </a:xfrm>
        </p:spPr>
      </p:pic>
      <p:pic>
        <p:nvPicPr>
          <p:cNvPr id="21" name="Platshållare för innehåll 19" descr="En bild som visar utomhus, byggnad, fönster, trappor&#10;&#10;Automatiskt genererad beskrivning">
            <a:extLst>
              <a:ext uri="{FF2B5EF4-FFF2-40B4-BE49-F238E27FC236}">
                <a16:creationId xmlns:a16="http://schemas.microsoft.com/office/drawing/2014/main" id="{138AD6A9-24D0-76D5-C7E3-1FCE66311C63}"/>
              </a:ext>
            </a:extLst>
          </p:cNvPr>
          <p:cNvPicPr>
            <a:picLocks noGrp="1" noChangeAspect="1"/>
          </p:cNvPicPr>
          <p:nvPr>
            <p:ph sz="half" idx="2"/>
          </p:nvPr>
        </p:nvPicPr>
        <p:blipFill rotWithShape="1">
          <a:blip r:embed="rId6">
            <a:extLst>
              <a:ext uri="{28A0092B-C50C-407E-A947-70E740481C1C}">
                <a14:useLocalDpi xmlns:a14="http://schemas.microsoft.com/office/drawing/2010/main" val="0"/>
              </a:ext>
            </a:extLst>
          </a:blip>
          <a:srcRect l="1971" t="1" r="12257" b="1835"/>
          <a:stretch/>
        </p:blipFill>
        <p:spPr>
          <a:xfrm>
            <a:off x="6108380" y="1874520"/>
            <a:ext cx="4739146" cy="3680706"/>
          </a:xfrm>
        </p:spPr>
      </p:pic>
    </p:spTree>
    <p:extLst>
      <p:ext uri="{BB962C8B-B14F-4D97-AF65-F5344CB8AC3E}">
        <p14:creationId xmlns:p14="http://schemas.microsoft.com/office/powerpoint/2010/main" val="37064231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latshållare för bild 44">
            <a:extLst>
              <a:ext uri="{FF2B5EF4-FFF2-40B4-BE49-F238E27FC236}">
                <a16:creationId xmlns:a16="http://schemas.microsoft.com/office/drawing/2014/main" id="{F2E1D811-1170-F40A-C453-28B707709577}"/>
              </a:ext>
            </a:extLst>
          </p:cNvPr>
          <p:cNvPicPr>
            <a:picLocks noChangeAspect="1"/>
          </p:cNvPicPr>
          <p:nvPr/>
        </p:nvPicPr>
        <p:blipFill>
          <a:blip r:embed="rId3"/>
          <a:srcRect t="31250" b="31250"/>
          <a:stretch/>
        </p:blipFill>
        <p:spPr>
          <a:xfrm>
            <a:off x="1" y="0"/>
            <a:ext cx="12192000" cy="6858000"/>
          </a:xfrm>
          <a:prstGeom prst="rect">
            <a:avLst/>
          </a:prstGeom>
        </p:spPr>
      </p:pic>
      <p:sp>
        <p:nvSpPr>
          <p:cNvPr id="10" name="Rektangulär 13">
            <a:extLst>
              <a:ext uri="{FF2B5EF4-FFF2-40B4-BE49-F238E27FC236}">
                <a16:creationId xmlns:a16="http://schemas.microsoft.com/office/drawing/2014/main" id="{61402248-0405-946A-2B36-9DBBA1650A5D}"/>
              </a:ext>
            </a:extLst>
          </p:cNvPr>
          <p:cNvSpPr/>
          <p:nvPr/>
        </p:nvSpPr>
        <p:spPr>
          <a:xfrm>
            <a:off x="914400" y="777240"/>
            <a:ext cx="10361676" cy="530352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sv-SE" noProof="0"/>
          </a:p>
        </p:txBody>
      </p:sp>
      <p:pic>
        <p:nvPicPr>
          <p:cNvPr id="18" name="Bildobjekt 17">
            <a:extLst>
              <a:ext uri="{FF2B5EF4-FFF2-40B4-BE49-F238E27FC236}">
                <a16:creationId xmlns:a16="http://schemas.microsoft.com/office/drawing/2014/main" id="{85C269DB-F962-C2F8-3072-2E2AC5AE095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47526" y="6274276"/>
            <a:ext cx="986334" cy="388353"/>
          </a:xfrm>
          <a:prstGeom prst="rect">
            <a:avLst/>
          </a:prstGeom>
        </p:spPr>
      </p:pic>
      <p:pic>
        <p:nvPicPr>
          <p:cNvPr id="6" name="Platshållare för innehåll 4" descr="En bild som visar utomhus, paraply, träd, klädsel&#10;&#10;Automatiskt genererad beskrivning">
            <a:extLst>
              <a:ext uri="{FF2B5EF4-FFF2-40B4-BE49-F238E27FC236}">
                <a16:creationId xmlns:a16="http://schemas.microsoft.com/office/drawing/2014/main" id="{97DD9CE2-E0C8-0199-1306-6A95619D19AE}"/>
              </a:ext>
            </a:extLst>
          </p:cNvPr>
          <p:cNvPicPr>
            <a:picLocks noGrp="1" noChangeAspect="1"/>
          </p:cNvPicPr>
          <p:nvPr>
            <p:ph idx="1"/>
          </p:nvPr>
        </p:nvPicPr>
        <p:blipFill rotWithShape="1">
          <a:blip r:embed="rId5">
            <a:extLst>
              <a:ext uri="{28A0092B-C50C-407E-A947-70E740481C1C}">
                <a14:useLocalDpi xmlns:a14="http://schemas.microsoft.com/office/drawing/2010/main" val="0"/>
              </a:ext>
            </a:extLst>
          </a:blip>
          <a:srcRect l="-5655" t="17018" r="1104" b="25897"/>
          <a:stretch/>
        </p:blipFill>
        <p:spPr>
          <a:xfrm>
            <a:off x="838200" y="1874520"/>
            <a:ext cx="10009326" cy="3680706"/>
          </a:xfrm>
          <a:noFill/>
        </p:spPr>
      </p:pic>
      <p:sp>
        <p:nvSpPr>
          <p:cNvPr id="8" name="Rubrik 1">
            <a:extLst>
              <a:ext uri="{FF2B5EF4-FFF2-40B4-BE49-F238E27FC236}">
                <a16:creationId xmlns:a16="http://schemas.microsoft.com/office/drawing/2014/main" id="{D2C438A3-3788-8D76-D68F-110EFB94DD21}"/>
              </a:ext>
            </a:extLst>
          </p:cNvPr>
          <p:cNvSpPr txBox="1">
            <a:spLocks/>
          </p:cNvSpPr>
          <p:nvPr/>
        </p:nvSpPr>
        <p:spPr>
          <a:xfrm>
            <a:off x="1284288" y="1039069"/>
            <a:ext cx="10114955" cy="6400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600" kern="1200">
                <a:solidFill>
                  <a:schemeClr val="tx1"/>
                </a:solidFill>
                <a:latin typeface="+mj-lt"/>
                <a:ea typeface="+mj-ea"/>
                <a:cs typeface="+mj-cs"/>
              </a:defRPr>
            </a:lvl1pPr>
          </a:lstStyle>
          <a:p>
            <a:r>
              <a:rPr lang="sv-SE" dirty="0"/>
              <a:t>Rätt temperatur – vad är det?</a:t>
            </a:r>
            <a:r>
              <a:rPr lang="sv-SE" sz="3400" dirty="0"/>
              <a:t> </a:t>
            </a:r>
          </a:p>
        </p:txBody>
      </p:sp>
    </p:spTree>
    <p:extLst>
      <p:ext uri="{BB962C8B-B14F-4D97-AF65-F5344CB8AC3E}">
        <p14:creationId xmlns:p14="http://schemas.microsoft.com/office/powerpoint/2010/main" val="22845297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542222E-FC94-F7CD-2652-0DAE2A4E996D}"/>
              </a:ext>
            </a:extLst>
          </p:cNvPr>
          <p:cNvSpPr>
            <a:spLocks noGrp="1"/>
          </p:cNvSpPr>
          <p:nvPr>
            <p:ph type="title"/>
          </p:nvPr>
        </p:nvSpPr>
        <p:spPr>
          <a:xfrm>
            <a:off x="839788" y="692150"/>
            <a:ext cx="3932237" cy="1020534"/>
          </a:xfrm>
        </p:spPr>
        <p:txBody>
          <a:bodyPr anchor="t">
            <a:normAutofit/>
          </a:bodyPr>
          <a:lstStyle/>
          <a:p>
            <a:r>
              <a:rPr lang="en-US" sz="3600" dirty="0"/>
              <a:t>Sommar</a:t>
            </a:r>
          </a:p>
        </p:txBody>
      </p:sp>
      <p:sp>
        <p:nvSpPr>
          <p:cNvPr id="17" name="Content Placeholder 2">
            <a:extLst>
              <a:ext uri="{FF2B5EF4-FFF2-40B4-BE49-F238E27FC236}">
                <a16:creationId xmlns:a16="http://schemas.microsoft.com/office/drawing/2014/main" id="{CF9C983D-4F67-EFD2-FA5B-EB4F92A569BD}"/>
              </a:ext>
            </a:extLst>
          </p:cNvPr>
          <p:cNvSpPr>
            <a:spLocks noGrp="1"/>
          </p:cNvSpPr>
          <p:nvPr>
            <p:ph type="body" sz="half" idx="2"/>
          </p:nvPr>
        </p:nvSpPr>
        <p:spPr>
          <a:xfrm>
            <a:off x="839787" y="1403144"/>
            <a:ext cx="4253323" cy="3835401"/>
          </a:xfrm>
        </p:spPr>
        <p:txBody>
          <a:bodyPr>
            <a:normAutofit/>
          </a:bodyPr>
          <a:lstStyle/>
          <a:p>
            <a:pPr marL="0" indent="0">
              <a:buNone/>
            </a:pPr>
            <a:r>
              <a:rPr lang="sv-SE" sz="2800" b="0" i="0" dirty="0">
                <a:effectLst/>
                <a:latin typeface="+mj-lt"/>
              </a:rPr>
              <a:t>I en vårdbyggnad med utrymmen för behandling, mottagning och vårdavdelningar samt i kontorslokaler bör temperaturen vara mellan </a:t>
            </a:r>
            <a:r>
              <a:rPr lang="sv-SE" sz="2800" b="1" i="0" dirty="0">
                <a:effectLst/>
                <a:latin typeface="+mj-lt"/>
              </a:rPr>
              <a:t>23 och 25 grader. </a:t>
            </a:r>
            <a:endParaRPr lang="en-US" sz="2800" b="1" dirty="0">
              <a:latin typeface="+mj-lt"/>
            </a:endParaRPr>
          </a:p>
        </p:txBody>
      </p:sp>
      <p:pic>
        <p:nvPicPr>
          <p:cNvPr id="6" name="Platshållare för innehåll 5" descr="En bild som visar utomhus, trappor, blomma, krukväxt&#10;&#10;Automatiskt genererad beskrivning">
            <a:extLst>
              <a:ext uri="{FF2B5EF4-FFF2-40B4-BE49-F238E27FC236}">
                <a16:creationId xmlns:a16="http://schemas.microsoft.com/office/drawing/2014/main" id="{90D64CFB-DEBD-1457-8107-7CCA39C7BE1F}"/>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648325" y="692150"/>
            <a:ext cx="6172200" cy="4629150"/>
          </a:xfrm>
        </p:spPr>
      </p:pic>
    </p:spTree>
    <p:extLst>
      <p:ext uri="{BB962C8B-B14F-4D97-AF65-F5344CB8AC3E}">
        <p14:creationId xmlns:p14="http://schemas.microsoft.com/office/powerpoint/2010/main" val="6144203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0542222E-FC94-F7CD-2652-0DAE2A4E996D}"/>
              </a:ext>
            </a:extLst>
          </p:cNvPr>
          <p:cNvSpPr>
            <a:spLocks noGrp="1"/>
          </p:cNvSpPr>
          <p:nvPr>
            <p:ph type="title"/>
          </p:nvPr>
        </p:nvSpPr>
        <p:spPr>
          <a:xfrm>
            <a:off x="838200" y="692150"/>
            <a:ext cx="3596148" cy="576211"/>
          </a:xfrm>
        </p:spPr>
        <p:txBody>
          <a:bodyPr anchor="t">
            <a:noAutofit/>
          </a:bodyPr>
          <a:lstStyle/>
          <a:p>
            <a:r>
              <a:rPr lang="en-US" sz="3600" dirty="0" err="1"/>
              <a:t>Vinter</a:t>
            </a:r>
            <a:endParaRPr lang="en-US" sz="3600" dirty="0"/>
          </a:p>
        </p:txBody>
      </p:sp>
      <p:sp>
        <p:nvSpPr>
          <p:cNvPr id="17" name="Content Placeholder 2">
            <a:extLst>
              <a:ext uri="{FF2B5EF4-FFF2-40B4-BE49-F238E27FC236}">
                <a16:creationId xmlns:a16="http://schemas.microsoft.com/office/drawing/2014/main" id="{CF9C983D-4F67-EFD2-FA5B-EB4F92A569BD}"/>
              </a:ext>
            </a:extLst>
          </p:cNvPr>
          <p:cNvSpPr>
            <a:spLocks noGrp="1"/>
          </p:cNvSpPr>
          <p:nvPr>
            <p:ph sz="half" idx="1"/>
          </p:nvPr>
        </p:nvSpPr>
        <p:spPr>
          <a:xfrm>
            <a:off x="838200" y="1416185"/>
            <a:ext cx="4343400" cy="3809319"/>
          </a:xfrm>
        </p:spPr>
        <p:txBody>
          <a:bodyPr>
            <a:normAutofit/>
          </a:bodyPr>
          <a:lstStyle/>
          <a:p>
            <a:pPr marL="0" indent="0">
              <a:buNone/>
            </a:pPr>
            <a:r>
              <a:rPr lang="sv-SE" b="0" i="0" dirty="0">
                <a:effectLst/>
              </a:rPr>
              <a:t>I en vårdbyggnad med utrymmen för behandling, mottagning och vårdavdelningar bör temperaturen vara </a:t>
            </a:r>
            <a:br>
              <a:rPr lang="sv-SE" b="0" i="0" dirty="0">
                <a:effectLst/>
              </a:rPr>
            </a:br>
            <a:r>
              <a:rPr lang="sv-SE" b="1" i="0" dirty="0">
                <a:effectLst/>
              </a:rPr>
              <a:t>22-24 grader</a:t>
            </a:r>
            <a:r>
              <a:rPr lang="sv-SE" b="1" dirty="0"/>
              <a:t> </a:t>
            </a:r>
            <a:r>
              <a:rPr lang="sv-SE" dirty="0"/>
              <a:t>o</a:t>
            </a:r>
            <a:r>
              <a:rPr lang="sv-SE" i="0" dirty="0">
                <a:effectLst/>
              </a:rPr>
              <a:t>ch i kontorslokaler för stillasittande arbete </a:t>
            </a:r>
            <a:br>
              <a:rPr lang="sv-SE" i="0" dirty="0">
                <a:effectLst/>
              </a:rPr>
            </a:br>
            <a:r>
              <a:rPr lang="sv-SE" b="1" i="0" dirty="0">
                <a:effectLst/>
              </a:rPr>
              <a:t>21-23 grader.</a:t>
            </a:r>
            <a:endParaRPr lang="en-US" b="1" dirty="0"/>
          </a:p>
        </p:txBody>
      </p:sp>
      <p:pic>
        <p:nvPicPr>
          <p:cNvPr id="5" name="Platshållare för innehåll 4" descr="En bild som visar utomhus, himmel, träd, moln&#10;&#10;Automatiskt genererad beskrivning">
            <a:extLst>
              <a:ext uri="{FF2B5EF4-FFF2-40B4-BE49-F238E27FC236}">
                <a16:creationId xmlns:a16="http://schemas.microsoft.com/office/drawing/2014/main" id="{E2EE351F-55B5-88D2-41E6-787CDC90F139}"/>
              </a:ext>
            </a:extLst>
          </p:cNvPr>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t="17269" b="5093"/>
          <a:stretch/>
        </p:blipFill>
        <p:spPr>
          <a:xfrm>
            <a:off x="5648325" y="692150"/>
            <a:ext cx="6172200" cy="4641509"/>
          </a:xfrm>
          <a:noFill/>
        </p:spPr>
      </p:pic>
    </p:spTree>
    <p:extLst>
      <p:ext uri="{BB962C8B-B14F-4D97-AF65-F5344CB8AC3E}">
        <p14:creationId xmlns:p14="http://schemas.microsoft.com/office/powerpoint/2010/main" val="4026269628"/>
      </p:ext>
    </p:extLst>
  </p:cSld>
  <p:clrMapOvr>
    <a:masterClrMapping/>
  </p:clrMapOvr>
</p:sld>
</file>

<file path=ppt/theme/theme1.xml><?xml version="1.0" encoding="utf-8"?>
<a:theme xmlns:a="http://schemas.openxmlformats.org/drawingml/2006/main" name="Default Theme">
  <a:themeElements>
    <a:clrScheme name="Locum presentation 2020">
      <a:dk1>
        <a:sysClr val="windowText" lastClr="000000"/>
      </a:dk1>
      <a:lt1>
        <a:sysClr val="window" lastClr="FFFFFF"/>
      </a:lt1>
      <a:dk2>
        <a:srgbClr val="000000"/>
      </a:dk2>
      <a:lt2>
        <a:srgbClr val="EEECE1"/>
      </a:lt2>
      <a:accent1>
        <a:srgbClr val="4078C8"/>
      </a:accent1>
      <a:accent2>
        <a:srgbClr val="75AADB"/>
      </a:accent2>
      <a:accent3>
        <a:srgbClr val="A8D0F0"/>
      </a:accent3>
      <a:accent4>
        <a:srgbClr val="FFFFFF"/>
      </a:accent4>
      <a:accent5>
        <a:srgbClr val="BFBAAF"/>
      </a:accent5>
      <a:accent6>
        <a:srgbClr val="777263"/>
      </a:accent6>
      <a:hlink>
        <a:srgbClr val="0000FF"/>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fault Theme" id="{38DAF6F7-3F98-4C14-805B-49DA6D62D6DD}" vid="{2FA7DFCB-2945-41A0-841B-01578614774F}"/>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195</TotalTime>
  <Words>649</Words>
  <Application>Microsoft Office PowerPoint</Application>
  <PresentationFormat>Bredbild</PresentationFormat>
  <Paragraphs>67</Paragraphs>
  <Slides>13</Slides>
  <Notes>10</Notes>
  <HiddenSlides>0</HiddenSlides>
  <MMClips>0</MMClips>
  <ScaleCrop>false</ScaleCrop>
  <HeadingPairs>
    <vt:vector size="6" baseType="variant">
      <vt:variant>
        <vt:lpstr>Använt teckensnitt</vt:lpstr>
      </vt:variant>
      <vt:variant>
        <vt:i4>3</vt:i4>
      </vt:variant>
      <vt:variant>
        <vt:lpstr>Tema</vt:lpstr>
      </vt:variant>
      <vt:variant>
        <vt:i4>1</vt:i4>
      </vt:variant>
      <vt:variant>
        <vt:lpstr>Bildrubriker</vt:lpstr>
      </vt:variant>
      <vt:variant>
        <vt:i4>13</vt:i4>
      </vt:variant>
    </vt:vector>
  </HeadingPairs>
  <TitlesOfParts>
    <vt:vector size="17" baseType="lpstr">
      <vt:lpstr>Arial</vt:lpstr>
      <vt:lpstr>Calibri</vt:lpstr>
      <vt:lpstr>FrutigerLTW05</vt:lpstr>
      <vt:lpstr>Default Theme</vt:lpstr>
      <vt:lpstr>PowerPoint-presentation</vt:lpstr>
      <vt:lpstr>Vår ambition är att leverera bästa möjliga inomhusklimat för vårdens lokaler, både när det gäller kontorsytor, mottagningar, vård-avdelningar och andra specialiserade lokaler.   Så här hänger det ihop och det här kan du göra själv! </vt:lpstr>
      <vt:lpstr>Inomhusklimat är komplext</vt:lpstr>
      <vt:lpstr>Inomhusklimat är komplext</vt:lpstr>
      <vt:lpstr>Värme och kyla - en individuell upplevelse</vt:lpstr>
      <vt:lpstr>Lokaler från olika tider påverkar förutsättningarna</vt:lpstr>
      <vt:lpstr>PowerPoint-presentation</vt:lpstr>
      <vt:lpstr>Sommar</vt:lpstr>
      <vt:lpstr>Vinter</vt:lpstr>
      <vt:lpstr>Sommartips</vt:lpstr>
      <vt:lpstr>Vintertips</vt:lpstr>
      <vt:lpstr> </vt:lpstr>
      <vt:lpstr>PowerPoint-presentation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Birgitta Holm Wahlberg</dc:creator>
  <cp:lastModifiedBy>Birgitta Holm Wahlberg</cp:lastModifiedBy>
  <cp:revision>10</cp:revision>
  <dcterms:created xsi:type="dcterms:W3CDTF">2023-12-27T10:40:54Z</dcterms:created>
  <dcterms:modified xsi:type="dcterms:W3CDTF">2024-02-05T12:02:38Z</dcterms:modified>
</cp:coreProperties>
</file>